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</p:sldIdLst>
  <p:sldSz cy="5143500" cx="9144000"/>
  <p:notesSz cx="6858000" cy="9144000"/>
  <p:embeddedFontLst>
    <p:embeddedFont>
      <p:font typeface="Helvetica Neue"/>
      <p:regular r:id="rId139"/>
      <p:bold r:id="rId140"/>
      <p:italic r:id="rId141"/>
      <p:boldItalic r:id="rId142"/>
    </p:embeddedFont>
    <p:embeddedFont>
      <p:font typeface="Helvetica Neue Light"/>
      <p:regular r:id="rId143"/>
      <p:bold r:id="rId144"/>
      <p:italic r:id="rId145"/>
      <p:boldItalic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7" roundtripDataSignature="AMtx7mhqJi94tKmLb5MhZ6aXlBbdz0JV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2533DC-04CC-43C9-9E37-6F0D9E51393C}">
  <a:tblStyle styleId="{032533DC-04CC-43C9-9E37-6F0D9E5139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HelveticaNeueLight-regular.fntdata"/><Relationship Id="rId142" Type="http://schemas.openxmlformats.org/officeDocument/2006/relationships/font" Target="fonts/HelveticaNeue-boldItalic.fntdata"/><Relationship Id="rId141" Type="http://schemas.openxmlformats.org/officeDocument/2006/relationships/font" Target="fonts/HelveticaNeue-italic.fntdata"/><Relationship Id="rId140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147" Type="http://customschemas.google.com/relationships/presentationmetadata" Target="metadata"/><Relationship Id="rId6" Type="http://schemas.openxmlformats.org/officeDocument/2006/relationships/slide" Target="slides/slide1.xml"/><Relationship Id="rId146" Type="http://schemas.openxmlformats.org/officeDocument/2006/relationships/font" Target="fonts/HelveticaNeueLight-boldItalic.fntdata"/><Relationship Id="rId7" Type="http://schemas.openxmlformats.org/officeDocument/2006/relationships/slide" Target="slides/slide2.xml"/><Relationship Id="rId145" Type="http://schemas.openxmlformats.org/officeDocument/2006/relationships/font" Target="fonts/HelveticaNeueLight-italic.fntdata"/><Relationship Id="rId8" Type="http://schemas.openxmlformats.org/officeDocument/2006/relationships/slide" Target="slides/slide3.xml"/><Relationship Id="rId144" Type="http://schemas.openxmlformats.org/officeDocument/2006/relationships/font" Target="fonts/HelveticaNeueLight-bold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regular.fntdata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2" name="Google Shape;1052;p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0164e3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0164e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ab5227bb8d_0_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5200"/>
              <a:buFont typeface="Helvetica Neue Light"/>
              <a:buNone/>
              <a:defRPr sz="5200">
                <a:solidFill>
                  <a:srgbClr val="365F9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gab5227bb8d_0_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9BE5"/>
              </a:buClr>
              <a:buSzPts val="2800"/>
              <a:buNone/>
              <a:defRPr sz="2800">
                <a:solidFill>
                  <a:srgbClr val="039BE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gab5227bb8d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ab5227bb8d_0_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ab5227bb8d_0_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gab5227bb8d_0_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gab5227bb8d_0_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gab5227bb8d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227bb8d_0_45"/>
          <p:cNvSpPr txBox="1"/>
          <p:nvPr>
            <p:ph idx="1" type="subTitle"/>
          </p:nvPr>
        </p:nvSpPr>
        <p:spPr>
          <a:xfrm>
            <a:off x="147300" y="4839475"/>
            <a:ext cx="15099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i="1" sz="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b5227bb8d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b5227bb8d_0_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gab5227bb8d_0_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ab5227bb8d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5227bb8d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gab5227bb8d_0_53"/>
          <p:cNvSpPr txBox="1"/>
          <p:nvPr/>
        </p:nvSpPr>
        <p:spPr>
          <a:xfrm>
            <a:off x="311700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365F9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lang="en-GB"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5200">
                <a:solidFill>
                  <a:srgbClr val="039BE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Questions?</a:t>
            </a:r>
            <a:endParaRPr sz="5200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b5227bb8d_0_56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365F9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r>
              <a:rPr lang="en-GB"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5200">
                <a:solidFill>
                  <a:srgbClr val="039BE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you!</a:t>
            </a:r>
            <a:endParaRPr sz="5200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gab5227bb8d_0_5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Happy Learning :)</a:t>
            </a:r>
            <a:endParaRPr sz="28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- Content">
  <p:cSld name="TITLE_AND_BOD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5227bb8d_0_5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gab5227bb8d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gab5227bb8d_0_59"/>
          <p:cNvSpPr txBox="1"/>
          <p:nvPr>
            <p:ph idx="1" type="subTitle"/>
          </p:nvPr>
        </p:nvSpPr>
        <p:spPr>
          <a:xfrm>
            <a:off x="422025" y="974925"/>
            <a:ext cx="534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ab5227bb8d_0_59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_HEADER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b5227bb8d_0_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gab5227bb8d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ease Note Slide">
  <p:cSld name="TITLE_ONLY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b5227bb8d_0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gab5227bb8d_0_67"/>
          <p:cNvPicPr preferRelativeResize="0"/>
          <p:nvPr/>
        </p:nvPicPr>
        <p:blipFill rotWithShape="1">
          <a:blip r:embed="rId2">
            <a:alphaModFix/>
          </a:blip>
          <a:srcRect b="4688" l="11594" r="10693" t="4095"/>
          <a:stretch/>
        </p:blipFill>
        <p:spPr>
          <a:xfrm>
            <a:off x="422025" y="162950"/>
            <a:ext cx="944050" cy="8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ab5227bb8d_0_67"/>
          <p:cNvSpPr txBox="1"/>
          <p:nvPr>
            <p:ph idx="1" type="subTitle"/>
          </p:nvPr>
        </p:nvSpPr>
        <p:spPr>
          <a:xfrm>
            <a:off x="422025" y="974925"/>
            <a:ext cx="534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ab5227bb8d_0_67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Y Slide">
  <p:cSld name="TITLE_ONLY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b5227bb8d_0_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gab5227bb8d_0_72"/>
          <p:cNvPicPr preferRelativeResize="0"/>
          <p:nvPr/>
        </p:nvPicPr>
        <p:blipFill rotWithShape="1">
          <a:blip r:embed="rId2">
            <a:alphaModFix/>
          </a:blip>
          <a:srcRect b="23340" l="18269" r="27374" t="18234"/>
          <a:stretch/>
        </p:blipFill>
        <p:spPr>
          <a:xfrm>
            <a:off x="422025" y="300050"/>
            <a:ext cx="1067350" cy="6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ab5227bb8d_0_72"/>
          <p:cNvSpPr txBox="1"/>
          <p:nvPr>
            <p:ph idx="1" type="subTitle"/>
          </p:nvPr>
        </p:nvSpPr>
        <p:spPr>
          <a:xfrm>
            <a:off x="422025" y="974925"/>
            <a:ext cx="534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ab5227bb8d_0_72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ab5227bb8d_0_10"/>
          <p:cNvSpPr txBox="1"/>
          <p:nvPr>
            <p:ph type="ctrTitle"/>
          </p:nvPr>
        </p:nvSpPr>
        <p:spPr>
          <a:xfrm>
            <a:off x="311700" y="2210400"/>
            <a:ext cx="8520600" cy="7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5F91"/>
              </a:buClr>
              <a:buSzPts val="3600"/>
              <a:buNone/>
              <a:defRPr b="1" sz="3600">
                <a:solidFill>
                  <a:srgbClr val="365F9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2_Design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5227bb8d_0_77"/>
          <p:cNvSpPr txBox="1"/>
          <p:nvPr>
            <p:ph idx="1" type="subTitle"/>
          </p:nvPr>
        </p:nvSpPr>
        <p:spPr>
          <a:xfrm>
            <a:off x="422025" y="974925"/>
            <a:ext cx="5341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ab5227bb8d_0_77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85" name="Google Shape;85;gab5227bb8d_0_77"/>
          <p:cNvPicPr preferRelativeResize="0"/>
          <p:nvPr/>
        </p:nvPicPr>
        <p:blipFill rotWithShape="1">
          <a:blip r:embed="rId2">
            <a:alphaModFix/>
          </a:blip>
          <a:srcRect b="22683" l="0" r="0" t="17385"/>
          <a:stretch/>
        </p:blipFill>
        <p:spPr>
          <a:xfrm>
            <a:off x="560425" y="294500"/>
            <a:ext cx="1305925" cy="7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ab5227bb8d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gab5227bb8d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ab5227bb8d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ab5227bb8d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gab5227bb8d_0_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ab5227bb8d_0_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gab5227bb8d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ab5227bb8d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gab5227bb8d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ab5227bb8d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gab5227bb8d_0_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gab5227bb8d_0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vantages &amp; Disadvantages">
  <p:cSld name="TITLE_ONLY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ab5227bb8d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gab5227bb8d_0_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Helvetica Neue"/>
                <a:ea typeface="Helvetica Neue"/>
                <a:cs typeface="Helvetica Neue"/>
                <a:sym typeface="Helvetica Neue"/>
              </a:rPr>
              <a:t>Advantages &amp; Disadvantages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gab5227bb8d_0_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ab5227bb8d_0_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gab5227bb8d_0_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gab5227bb8d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ab5227bb8d_0_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gab5227bb8d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b5227bb8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ab5227bb8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gab5227bb8d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gab5227bb8d_0_0"/>
          <p:cNvSpPr txBox="1"/>
          <p:nvPr/>
        </p:nvSpPr>
        <p:spPr>
          <a:xfrm>
            <a:off x="2234400" y="4867800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7E7E7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content. © Great Learning. All Rights Reserved. Unauthorized use or distribution prohibited.</a:t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Google Shape;10;gab5227bb8d_0_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28481" y="143219"/>
            <a:ext cx="1321960" cy="25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11700" y="2181650"/>
            <a:ext cx="85206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en-GB" sz="3400">
                <a:solidFill>
                  <a:srgbClr val="25AA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 Methods for Decision Making</a:t>
            </a:r>
            <a:endParaRPr b="1" sz="3400">
              <a:solidFill>
                <a:srgbClr val="25AAE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311700" y="1631925"/>
            <a:ext cx="85206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en-GB" sz="4800">
                <a:solidFill>
                  <a:srgbClr val="0F75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Descriptive Statistics</a:t>
            </a:r>
            <a:endParaRPr b="1" sz="4800">
              <a:solidFill>
                <a:srgbClr val="0F75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Cross-sectional data</a:t>
            </a:r>
            <a:endParaRPr/>
          </a:p>
        </p:txBody>
      </p:sp>
      <p:sp>
        <p:nvSpPr>
          <p:cNvPr id="148" name="Google Shape;148;p9"/>
          <p:cNvSpPr txBox="1"/>
          <p:nvPr>
            <p:ph idx="2" type="body"/>
          </p:nvPr>
        </p:nvSpPr>
        <p:spPr>
          <a:xfrm>
            <a:off x="422025" y="1571700"/>
            <a:ext cx="8397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Cross-sectional data are set of observations on two or more variables at the same time point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6753713" y="2641878"/>
            <a:ext cx="12909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Sample data of a farm produce in five regions in the year 2019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50" name="Google Shape;150;p9"/>
          <p:cNvCxnSpPr>
            <a:stCxn id="149" idx="1"/>
          </p:cNvCxnSpPr>
          <p:nvPr/>
        </p:nvCxnSpPr>
        <p:spPr>
          <a:xfrm flipH="1">
            <a:off x="6091913" y="3387678"/>
            <a:ext cx="661800" cy="42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3070" l="1263" r="812" t="0"/>
          <a:stretch/>
        </p:blipFill>
        <p:spPr>
          <a:xfrm>
            <a:off x="1099388" y="2546469"/>
            <a:ext cx="4861863" cy="168241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skewness</a:t>
            </a:r>
            <a:endParaRPr/>
          </a:p>
        </p:txBody>
      </p:sp>
      <p:sp>
        <p:nvSpPr>
          <p:cNvPr id="824" name="Google Shape;824;p99"/>
          <p:cNvSpPr txBox="1"/>
          <p:nvPr/>
        </p:nvSpPr>
        <p:spPr>
          <a:xfrm>
            <a:off x="422025" y="3839124"/>
            <a:ext cx="50214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 prices is slightly negative skewed. It can be said it is close to symmetric.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5" name="Google Shape;825;p99"/>
          <p:cNvPicPr preferRelativeResize="0"/>
          <p:nvPr/>
        </p:nvPicPr>
        <p:blipFill rotWithShape="1">
          <a:blip r:embed="rId3">
            <a:alphaModFix/>
          </a:blip>
          <a:srcRect b="0" l="0" r="28621" t="14155"/>
          <a:stretch/>
        </p:blipFill>
        <p:spPr>
          <a:xfrm>
            <a:off x="5823025" y="1724025"/>
            <a:ext cx="2675650" cy="2981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6" name="Google Shape;826;p99"/>
          <p:cNvSpPr txBox="1"/>
          <p:nvPr/>
        </p:nvSpPr>
        <p:spPr>
          <a:xfrm>
            <a:off x="422025" y="1629324"/>
            <a:ext cx="50214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 python, the ‘skew()’ returns the value of adjusted Fisher-Pearson coefficient of skewness.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7" name="Google Shape;827;p99"/>
          <p:cNvPicPr preferRelativeResize="0"/>
          <p:nvPr/>
        </p:nvPicPr>
        <p:blipFill rotWithShape="1">
          <a:blip r:embed="rId4">
            <a:alphaModFix/>
          </a:blip>
          <a:srcRect b="0" l="0" r="63255" t="0"/>
          <a:stretch/>
        </p:blipFill>
        <p:spPr>
          <a:xfrm>
            <a:off x="1252750" y="2607975"/>
            <a:ext cx="3359951" cy="70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0"/>
          <p:cNvSpPr txBox="1"/>
          <p:nvPr>
            <p:ph idx="2" type="body"/>
          </p:nvPr>
        </p:nvSpPr>
        <p:spPr>
          <a:xfrm>
            <a:off x="421800" y="1571700"/>
            <a:ext cx="8247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magnitude of the coefficient of skewness explains the extent of skewness in the distribution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+/- sign of a coefficient provides the direction of skewness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coefficient compares the distribution of the sample to the normal distribution. Thus, the zero value represents the symmetric distribution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 higher magnitude of the coefficient indicates that the distribution highly differs from the normal distribution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3" name="Google Shape;833;p100"/>
          <p:cNvSpPr txBox="1"/>
          <p:nvPr>
            <p:ph idx="1" type="subTitle"/>
          </p:nvPr>
        </p:nvSpPr>
        <p:spPr>
          <a:xfrm>
            <a:off x="422025" y="974925"/>
            <a:ext cx="534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Coefficient of skewness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1"/>
          <p:cNvSpPr txBox="1"/>
          <p:nvPr>
            <p:ph type="title"/>
          </p:nvPr>
        </p:nvSpPr>
        <p:spPr>
          <a:xfrm>
            <a:off x="422025" y="445025"/>
            <a:ext cx="59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839" name="Google Shape;839;p101"/>
          <p:cNvSpPr txBox="1"/>
          <p:nvPr>
            <p:ph idx="2" type="body"/>
          </p:nvPr>
        </p:nvSpPr>
        <p:spPr>
          <a:xfrm>
            <a:off x="579817" y="1295400"/>
            <a:ext cx="2208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</a:rPr>
              <a:t>Bowley’s Coefficient of Skewness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0" name="Google Shape;840;p101"/>
          <p:cNvSpPr txBox="1"/>
          <p:nvPr>
            <p:ph idx="1" type="subTitle"/>
          </p:nvPr>
        </p:nvSpPr>
        <p:spPr>
          <a:xfrm>
            <a:off x="3447575" y="1295388"/>
            <a:ext cx="2448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600">
                <a:solidFill>
                  <a:srgbClr val="222222"/>
                </a:solidFill>
              </a:rPr>
              <a:t>Karl Pearson’s Coefficient of Skewness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1" name="Google Shape;841;p101"/>
          <p:cNvSpPr/>
          <p:nvPr/>
        </p:nvSpPr>
        <p:spPr>
          <a:xfrm>
            <a:off x="3326838" y="1996750"/>
            <a:ext cx="2581200" cy="2866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Based on mean, median and standard deviation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Usually value lies between -3 to +3 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Can not be used for open-ended distribution, as we can not calculate the mean in such case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2" name="Google Shape;842;p101"/>
          <p:cNvSpPr txBox="1"/>
          <p:nvPr>
            <p:ph idx="1" type="subTitle"/>
          </p:nvPr>
        </p:nvSpPr>
        <p:spPr>
          <a:xfrm>
            <a:off x="6326892" y="1300100"/>
            <a:ext cx="2448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600">
                <a:solidFill>
                  <a:srgbClr val="222222"/>
                </a:solidFill>
              </a:rPr>
              <a:t>Fisher - Pearson Coefficient of Skewness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3" name="Google Shape;843;p101"/>
          <p:cNvSpPr/>
          <p:nvPr/>
        </p:nvSpPr>
        <p:spPr>
          <a:xfrm>
            <a:off x="6260300" y="1996750"/>
            <a:ext cx="2581200" cy="2866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Based on central moments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Mostly used measure of skewness by different softwares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Can not be used for open-ended distribution, as we can not calculate the mean in such case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4" name="Google Shape;844;p101"/>
          <p:cNvSpPr/>
          <p:nvPr/>
        </p:nvSpPr>
        <p:spPr>
          <a:xfrm>
            <a:off x="393375" y="1996750"/>
            <a:ext cx="2581200" cy="2866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Based on quartiles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Value lies between -1 to +1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Can be used to calculate skewness for open-ended distribution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Preferred if the data has extreme values (outliers)</a:t>
            </a:r>
            <a:endParaRPr b="0" i="0" sz="14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Kurtosis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Kurtosis</a:t>
            </a:r>
            <a:endParaRPr/>
          </a:p>
        </p:txBody>
      </p:sp>
      <p:sp>
        <p:nvSpPr>
          <p:cNvPr id="855" name="Google Shape;855;p103"/>
          <p:cNvSpPr txBox="1"/>
          <p:nvPr/>
        </p:nvSpPr>
        <p:spPr>
          <a:xfrm>
            <a:off x="422025" y="1571702"/>
            <a:ext cx="84381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Kurtosis measures the peakedness of the distribution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In other words, it is a statistical measure that defines how the tails of the distribution differ from the normal distribution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Kurtosis identifies whether the tails of a given distribution contain extreme values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 histogram is an effective way to show both the skewness and kurtosis of a data set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Kurtosis</a:t>
            </a:r>
            <a:endParaRPr/>
          </a:p>
        </p:txBody>
      </p:sp>
      <p:graphicFrame>
        <p:nvGraphicFramePr>
          <p:cNvPr id="861" name="Google Shape;861;p104"/>
          <p:cNvGraphicFramePr/>
          <p:nvPr/>
        </p:nvGraphicFramePr>
        <p:xfrm>
          <a:off x="461925" y="2001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1401700"/>
                <a:gridCol w="1778550"/>
                <a:gridCol w="2001000"/>
              </a:tblGrid>
              <a:tr h="391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Thickness of Tails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Interpretation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0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Kurtosis &lt; 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Thin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The distribution is </a:t>
                      </a:r>
                      <a:r>
                        <a:rPr lang="en-GB" sz="1400" u="none" cap="none" strike="noStrike">
                          <a:solidFill>
                            <a:srgbClr val="25AAE2"/>
                          </a:solidFill>
                        </a:rPr>
                        <a:t>platykurtic</a:t>
                      </a:r>
                      <a:endParaRPr sz="1400" u="none" cap="none" strike="noStrike">
                        <a:solidFill>
                          <a:srgbClr val="25AAE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Kurtosis</a:t>
                      </a:r>
                      <a:r>
                        <a:rPr lang="en-GB" sz="1400" u="none" cap="none" strike="noStrike"/>
                        <a:t> = 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Normal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The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distribution</a:t>
                      </a:r>
                      <a:r>
                        <a:rPr lang="en-GB" sz="1400" u="none" cap="none" strike="noStrike"/>
                        <a:t> is </a:t>
                      </a:r>
                      <a:r>
                        <a:rPr lang="en-GB" sz="1400" u="none" cap="none" strike="noStrike">
                          <a:solidFill>
                            <a:srgbClr val="25AAE2"/>
                          </a:solidFill>
                        </a:rPr>
                        <a:t>mesokurtic</a:t>
                      </a:r>
                      <a:endParaRPr sz="1400" u="none" cap="none" strike="noStrike">
                        <a:solidFill>
                          <a:srgbClr val="25AAE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Kurtosis</a:t>
                      </a:r>
                      <a:r>
                        <a:rPr lang="en-GB" sz="1400" u="none" cap="none" strike="noStrike"/>
                        <a:t> &gt; 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Thick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The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distribution</a:t>
                      </a:r>
                      <a:r>
                        <a:rPr lang="en-GB" sz="1400" u="none" cap="none" strike="noStrike"/>
                        <a:t> is </a:t>
                      </a:r>
                      <a:r>
                        <a:rPr lang="en-GB" sz="1400" u="none" cap="none" strike="noStrike">
                          <a:solidFill>
                            <a:srgbClr val="25AAE2"/>
                          </a:solidFill>
                        </a:rPr>
                        <a:t>leptokurtic</a:t>
                      </a:r>
                      <a:endParaRPr sz="1400" u="none" cap="none" strike="noStrike">
                        <a:solidFill>
                          <a:srgbClr val="25AAE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62" name="Google Shape;86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163" y="2046218"/>
            <a:ext cx="2916813" cy="197877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kurtosis</a:t>
            </a:r>
            <a:endParaRPr/>
          </a:p>
        </p:txBody>
      </p:sp>
      <p:sp>
        <p:nvSpPr>
          <p:cNvPr id="868" name="Google Shape;868;p105"/>
          <p:cNvSpPr txBox="1"/>
          <p:nvPr/>
        </p:nvSpPr>
        <p:spPr>
          <a:xfrm>
            <a:off x="422025" y="1571698"/>
            <a:ext cx="3201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We use kurt() to find the kurtosis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9" name="Google Shape;869;p105"/>
          <p:cNvSpPr txBox="1"/>
          <p:nvPr/>
        </p:nvSpPr>
        <p:spPr>
          <a:xfrm>
            <a:off x="422025" y="2594025"/>
            <a:ext cx="47643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 ‘prices’ is platykurtic since -1.036 &lt; 0. This means there are more dispersed prices with lighter tails. i.e. less extreme values. 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0" name="Google Shape;87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239" y="1391028"/>
            <a:ext cx="3109020" cy="358854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876" name="Google Shape;876;p106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mesokurtic distribution is basically a normal distribution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leptokurtic distribution has heavy tails on both the sides that indicates the presence of large outliers. Also the distribution is concentrated towards the mean than the normal distribution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A platykurtic distribution has flat/lighter tails on both the sides and it indicates that there are small amount of outliers in the distributions.</a:t>
            </a:r>
            <a:r>
              <a:rPr lang="en-GB"/>
              <a:t> Also, the values are more dispersed and fewer values are close to the mean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Covariance</a:t>
            </a:r>
            <a:endParaRPr/>
          </a:p>
        </p:txBody>
      </p:sp>
      <p:sp>
        <p:nvSpPr>
          <p:cNvPr id="882" name="Google Shape;882;p107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Covariance</a:t>
            </a:r>
            <a:endParaRPr/>
          </a:p>
        </p:txBody>
      </p:sp>
      <p:sp>
        <p:nvSpPr>
          <p:cNvPr id="888" name="Google Shape;888;p108"/>
          <p:cNvSpPr txBox="1"/>
          <p:nvPr/>
        </p:nvSpPr>
        <p:spPr>
          <a:xfrm>
            <a:off x="422025" y="1571700"/>
            <a:ext cx="82170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Covariance is a measure of how much two random variables vary together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Covariance is similar to variance, but variance explains how a single variable varies, and covariance explains how two variables vary together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350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It cannot tell whether the value indicates a strong relationship or weak relationship, since the covariance can take any value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Pooled data</a:t>
            </a:r>
            <a:endParaRPr/>
          </a:p>
        </p:txBody>
      </p:sp>
      <p:sp>
        <p:nvSpPr>
          <p:cNvPr id="157" name="Google Shape;157;p10"/>
          <p:cNvSpPr txBox="1"/>
          <p:nvPr>
            <p:ph idx="2" type="body"/>
          </p:nvPr>
        </p:nvSpPr>
        <p:spPr>
          <a:xfrm>
            <a:off x="422025" y="1571700"/>
            <a:ext cx="8397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Pooled data is combination of both time series data and cross sectional data.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7046600" y="2770060"/>
            <a:ext cx="16044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Sample data of the number of appliances produced in  an industry for two years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59" name="Google Shape;159;p10"/>
          <p:cNvCxnSpPr>
            <a:stCxn id="158" idx="1"/>
          </p:cNvCxnSpPr>
          <p:nvPr/>
        </p:nvCxnSpPr>
        <p:spPr>
          <a:xfrm flipH="1">
            <a:off x="6496700" y="3599710"/>
            <a:ext cx="549900" cy="18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00" y="2590878"/>
            <a:ext cx="5903501" cy="183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Covariance</a:t>
            </a:r>
            <a:endParaRPr/>
          </a:p>
        </p:txBody>
      </p:sp>
      <p:pic>
        <p:nvPicPr>
          <p:cNvPr id="894" name="Google Shape;89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788" y="2196392"/>
            <a:ext cx="3862418" cy="91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513" y="3551038"/>
            <a:ext cx="3511851" cy="142323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9"/>
          <p:cNvSpPr txBox="1"/>
          <p:nvPr/>
        </p:nvSpPr>
        <p:spPr>
          <a:xfrm>
            <a:off x="422025" y="1571702"/>
            <a:ext cx="7000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covariance for two variables X and Y are given by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covariance</a:t>
            </a:r>
            <a:endParaRPr/>
          </a:p>
        </p:txBody>
      </p:sp>
      <p:sp>
        <p:nvSpPr>
          <p:cNvPr id="902" name="Google Shape;902;p110"/>
          <p:cNvSpPr txBox="1"/>
          <p:nvPr/>
        </p:nvSpPr>
        <p:spPr>
          <a:xfrm>
            <a:off x="422025" y="3804250"/>
            <a:ext cx="83979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There is a positive covariance between imports of raw material and export of finished goods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3" name="Google Shape;90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401" y="1594726"/>
            <a:ext cx="6739199" cy="1954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Correlation</a:t>
            </a:r>
            <a:endParaRPr/>
          </a:p>
        </p:txBody>
      </p:sp>
      <p:sp>
        <p:nvSpPr>
          <p:cNvPr id="909" name="Google Shape;909;p111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Correlation</a:t>
            </a:r>
            <a:endParaRPr/>
          </a:p>
        </p:txBody>
      </p:sp>
      <p:sp>
        <p:nvSpPr>
          <p:cNvPr id="915" name="Google Shape;915;p112"/>
          <p:cNvSpPr txBox="1"/>
          <p:nvPr/>
        </p:nvSpPr>
        <p:spPr>
          <a:xfrm>
            <a:off x="422025" y="1571702"/>
            <a:ext cx="81957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Correlation is the extent of linear relationship among numeric variables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It indicates the extent to which two variables increase or decrease in parallel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value of a correlation coefficient ranges between -1 and 1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6" name="Google Shape;91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575" y="3589656"/>
            <a:ext cx="6566582" cy="136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Correlation</a:t>
            </a:r>
            <a:endParaRPr/>
          </a:p>
        </p:txBody>
      </p:sp>
      <p:sp>
        <p:nvSpPr>
          <p:cNvPr id="922" name="Google Shape;922;p113"/>
          <p:cNvSpPr txBox="1"/>
          <p:nvPr/>
        </p:nvSpPr>
        <p:spPr>
          <a:xfrm>
            <a:off x="422025" y="1571700"/>
            <a:ext cx="8397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 positive correlation exists if variable increase/decrease  simultaneously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 negative correlation exists if one variable increases, while the other variable decreases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3" name="Google Shape;92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62" y="2990067"/>
            <a:ext cx="7778104" cy="146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correlation</a:t>
            </a:r>
            <a:endParaRPr/>
          </a:p>
        </p:txBody>
      </p:sp>
      <p:sp>
        <p:nvSpPr>
          <p:cNvPr id="929" name="Google Shape;929;p114"/>
          <p:cNvSpPr txBox="1"/>
          <p:nvPr/>
        </p:nvSpPr>
        <p:spPr>
          <a:xfrm>
            <a:off x="422038" y="3988650"/>
            <a:ext cx="83979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There is a high positive correlation between imports of raw material and export of finished goods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0" name="Google Shape;93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964" y="1572175"/>
            <a:ext cx="7114075" cy="2119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Correlation</a:t>
            </a:r>
            <a:endParaRPr/>
          </a:p>
        </p:txBody>
      </p:sp>
      <p:sp>
        <p:nvSpPr>
          <p:cNvPr id="936" name="Google Shape;936;p115"/>
          <p:cNvSpPr txBox="1"/>
          <p:nvPr/>
        </p:nvSpPr>
        <p:spPr>
          <a:xfrm>
            <a:off x="422025" y="1571701"/>
            <a:ext cx="8217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C2F34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Correlation is normalized form of covariance</a:t>
            </a:r>
            <a:endParaRPr b="0" i="0" sz="1600" u="none" cap="none" strike="noStrike">
              <a:solidFill>
                <a:srgbClr val="2C2F34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7" name="Google Shape;93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675" y="2316027"/>
            <a:ext cx="6592639" cy="1031603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15"/>
          <p:cNvSpPr txBox="1"/>
          <p:nvPr/>
        </p:nvSpPr>
        <p:spPr>
          <a:xfrm>
            <a:off x="433150" y="3718475"/>
            <a:ext cx="8393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C2F34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The two terms conceptually they are almost identical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Covariance and correlation</a:t>
            </a:r>
            <a:endParaRPr/>
          </a:p>
        </p:txBody>
      </p:sp>
      <p:sp>
        <p:nvSpPr>
          <p:cNvPr id="944" name="Google Shape;944;p116"/>
          <p:cNvSpPr/>
          <p:nvPr/>
        </p:nvSpPr>
        <p:spPr>
          <a:xfrm>
            <a:off x="635313" y="1863075"/>
            <a:ext cx="3642000" cy="261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Covariance</a:t>
            </a:r>
            <a:endParaRPr b="0" i="0" sz="1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tells whether two variables are related by measuring how the variables change in relation to each other  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Gives the direction of the relationship 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5" name="Google Shape;945;p116"/>
          <p:cNvSpPr/>
          <p:nvPr/>
        </p:nvSpPr>
        <p:spPr>
          <a:xfrm>
            <a:off x="4866688" y="1863075"/>
            <a:ext cx="3642000" cy="254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Correlation</a:t>
            </a:r>
            <a:endParaRPr b="0" i="0" sz="1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Similar to covariance  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Tells how strong is the relationship 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Case Study</a:t>
            </a:r>
            <a:endParaRPr/>
          </a:p>
        </p:txBody>
      </p:sp>
      <p:sp>
        <p:nvSpPr>
          <p:cNvPr id="951" name="Google Shape;951;p117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mpg dataset</a:t>
            </a:r>
            <a:endParaRPr/>
          </a:p>
        </p:txBody>
      </p:sp>
      <p:sp>
        <p:nvSpPr>
          <p:cNvPr id="957" name="Google Shape;957;p118"/>
          <p:cNvSpPr txBox="1"/>
          <p:nvPr/>
        </p:nvSpPr>
        <p:spPr>
          <a:xfrm>
            <a:off x="422025" y="1571712"/>
            <a:ext cx="80172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Let us now do a some practise on the dataset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We will work on mpg dataset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mpg stands for miles per gallon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data is generally used to predict the miles per gallon of a car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Let us try and get some useful insights from the data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Panel data</a:t>
            </a:r>
            <a:endParaRPr/>
          </a:p>
        </p:txBody>
      </p:sp>
      <p:sp>
        <p:nvSpPr>
          <p:cNvPr id="166" name="Google Shape;166;p11"/>
          <p:cNvSpPr txBox="1"/>
          <p:nvPr>
            <p:ph idx="2" type="body"/>
          </p:nvPr>
        </p:nvSpPr>
        <p:spPr>
          <a:xfrm>
            <a:off x="422025" y="1190700"/>
            <a:ext cx="8397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Panel data is type of pooled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same cross-sectional unit is surveyed over time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known as longitudinal or micro-panel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6606025" y="2481042"/>
            <a:ext cx="17769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Sample data of  the number of appliances produced and profits earned by a company over a period of two years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8" name="Google Shape;168;p11"/>
          <p:cNvCxnSpPr>
            <a:stCxn id="167" idx="1"/>
          </p:cNvCxnSpPr>
          <p:nvPr/>
        </p:nvCxnSpPr>
        <p:spPr>
          <a:xfrm flipH="1">
            <a:off x="5801125" y="3395742"/>
            <a:ext cx="804900" cy="18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1742" l="1205" r="0" t="3019"/>
          <a:stretch/>
        </p:blipFill>
        <p:spPr>
          <a:xfrm>
            <a:off x="761075" y="2257778"/>
            <a:ext cx="4906824" cy="243450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Import the dataset</a:t>
            </a:r>
            <a:endParaRPr/>
          </a:p>
        </p:txBody>
      </p:sp>
      <p:sp>
        <p:nvSpPr>
          <p:cNvPr id="963" name="Google Shape;963;p119"/>
          <p:cNvSpPr txBox="1"/>
          <p:nvPr/>
        </p:nvSpPr>
        <p:spPr>
          <a:xfrm>
            <a:off x="422025" y="1571703"/>
            <a:ext cx="75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Let us import the data and display its first 5 rows.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64" name="Google Shape;96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700" y="2147390"/>
            <a:ext cx="7406589" cy="284587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0"/>
          <p:cNvSpPr txBox="1"/>
          <p:nvPr>
            <p:ph type="title"/>
          </p:nvPr>
        </p:nvSpPr>
        <p:spPr>
          <a:xfrm>
            <a:off x="422025" y="445025"/>
            <a:ext cx="74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Check the size and variable type of the data</a:t>
            </a:r>
            <a:endParaRPr/>
          </a:p>
        </p:txBody>
      </p:sp>
      <p:sp>
        <p:nvSpPr>
          <p:cNvPr id="970" name="Google Shape;970;p120"/>
          <p:cNvSpPr txBox="1"/>
          <p:nvPr/>
        </p:nvSpPr>
        <p:spPr>
          <a:xfrm>
            <a:off x="4702475" y="2228365"/>
            <a:ext cx="37410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dataset has 398 observation and 10 variables.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variables performance, origin and name are categorical while others are numeric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71" name="Google Shape;97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302" y="1402917"/>
            <a:ext cx="3217950" cy="358471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Check for duplicates and the null values</a:t>
            </a:r>
            <a:endParaRPr/>
          </a:p>
        </p:txBody>
      </p:sp>
      <p:sp>
        <p:nvSpPr>
          <p:cNvPr id="977" name="Google Shape;977;p121"/>
          <p:cNvSpPr txBox="1"/>
          <p:nvPr/>
        </p:nvSpPr>
        <p:spPr>
          <a:xfrm>
            <a:off x="650625" y="1467062"/>
            <a:ext cx="37410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dataset has no duplicate rows.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However, variable horsepower has 6 missing values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78" name="Google Shape;97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500" y="1346852"/>
            <a:ext cx="2415729" cy="338652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Descriptive Statistics</a:t>
            </a:r>
            <a:endParaRPr/>
          </a:p>
        </p:txBody>
      </p:sp>
      <p:sp>
        <p:nvSpPr>
          <p:cNvPr id="984" name="Google Shape;984;p122"/>
          <p:cNvSpPr txBox="1"/>
          <p:nvPr/>
        </p:nvSpPr>
        <p:spPr>
          <a:xfrm>
            <a:off x="422025" y="1343100"/>
            <a:ext cx="8354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DataFrame.describe() gives the summary statistics of the numeric variables in the dataset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5" name="Google Shape;985;p122"/>
          <p:cNvPicPr preferRelativeResize="0"/>
          <p:nvPr/>
        </p:nvPicPr>
        <p:blipFill rotWithShape="1">
          <a:blip r:embed="rId3">
            <a:alphaModFix/>
          </a:blip>
          <a:srcRect b="0" l="0" r="5186" t="0"/>
          <a:stretch/>
        </p:blipFill>
        <p:spPr>
          <a:xfrm>
            <a:off x="422019" y="2166345"/>
            <a:ext cx="5409829" cy="257044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6" name="Google Shape;986;p122"/>
          <p:cNvSpPr txBox="1"/>
          <p:nvPr/>
        </p:nvSpPr>
        <p:spPr>
          <a:xfrm>
            <a:off x="6098975" y="2625675"/>
            <a:ext cx="27210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There are 6 missing values in the horsepower variable.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vehicles under study have an average of 23.5 mpg with standard deviation of 7.8 mpg. 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2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Descriptive Statistics</a:t>
            </a:r>
            <a:endParaRPr/>
          </a:p>
        </p:txBody>
      </p:sp>
      <p:sp>
        <p:nvSpPr>
          <p:cNvPr id="992" name="Google Shape;992;p123"/>
          <p:cNvSpPr txBox="1"/>
          <p:nvPr/>
        </p:nvSpPr>
        <p:spPr>
          <a:xfrm>
            <a:off x="422025" y="1571709"/>
            <a:ext cx="8262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DataFrame.describe(include = ‘object’ ) gives the summary statistics of the categorical  variables in the dataset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93" name="Google Shape;993;p123"/>
          <p:cNvPicPr preferRelativeResize="0"/>
          <p:nvPr/>
        </p:nvPicPr>
        <p:blipFill rotWithShape="1">
          <a:blip r:embed="rId3">
            <a:alphaModFix/>
          </a:blip>
          <a:srcRect b="0" l="0" r="8298" t="0"/>
          <a:stretch/>
        </p:blipFill>
        <p:spPr>
          <a:xfrm>
            <a:off x="422025" y="2310903"/>
            <a:ext cx="4114425" cy="255814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4" name="Google Shape;994;p123"/>
          <p:cNvSpPr txBox="1"/>
          <p:nvPr/>
        </p:nvSpPr>
        <p:spPr>
          <a:xfrm>
            <a:off x="4804475" y="2425537"/>
            <a:ext cx="4015500" cy="2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From the counts of values, we understand that there are no missing values in the categorical variables.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 has information on 305 models of cars, in which Ford Pinto occurs 6 times. Most of the cars have originated in the USA. 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Skewness</a:t>
            </a:r>
            <a:endParaRPr/>
          </a:p>
        </p:txBody>
      </p:sp>
      <p:sp>
        <p:nvSpPr>
          <p:cNvPr id="1000" name="Google Shape;1000;p124"/>
          <p:cNvSpPr txBox="1"/>
          <p:nvPr/>
        </p:nvSpPr>
        <p:spPr>
          <a:xfrm>
            <a:off x="422025" y="1571703"/>
            <a:ext cx="75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We will now use the mpg dataset to obtain the skewness</a:t>
            </a:r>
            <a:endParaRPr b="0" i="0" sz="18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1" name="Google Shape;1001;p124"/>
          <p:cNvSpPr txBox="1"/>
          <p:nvPr/>
        </p:nvSpPr>
        <p:spPr>
          <a:xfrm>
            <a:off x="3633325" y="2289775"/>
            <a:ext cx="5186700" cy="2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variables mpg, cylinders, displacement, horsepower and weight are positively skewed.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 acceleration has near symmetric distribution.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 model_year has symmetric distribution.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(Refer slide no. 98)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2" name="Google Shape;100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200" y="2352140"/>
            <a:ext cx="3161848" cy="241402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Kurtosis</a:t>
            </a:r>
            <a:endParaRPr/>
          </a:p>
        </p:txBody>
      </p:sp>
      <p:sp>
        <p:nvSpPr>
          <p:cNvPr id="1008" name="Google Shape;1008;p125"/>
          <p:cNvSpPr txBox="1"/>
          <p:nvPr/>
        </p:nvSpPr>
        <p:spPr>
          <a:xfrm>
            <a:off x="422025" y="1419300"/>
            <a:ext cx="376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Use kurt() to obtain the kurtosis.</a:t>
            </a:r>
            <a:endParaRPr b="0" i="0" sz="18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9" name="Google Shape;1009;p125"/>
          <p:cNvSpPr txBox="1"/>
          <p:nvPr/>
        </p:nvSpPr>
        <p:spPr>
          <a:xfrm>
            <a:off x="4266000" y="1691875"/>
            <a:ext cx="45219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The distribution of variables mpg, cylinders, displacement, weight and model_year is platykurtic. This implies that there are very less number of extreme observations in these variables.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variables horsepower and acceleration are leptokurtic. This implies that the distribution of these variables is accumulated near mean, with the presence of more extreme observations.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(Refer slide no. 104)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10" name="Google Shape;101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00" y="1980086"/>
            <a:ext cx="3413510" cy="270620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Covariance</a:t>
            </a:r>
            <a:endParaRPr/>
          </a:p>
        </p:txBody>
      </p:sp>
      <p:pic>
        <p:nvPicPr>
          <p:cNvPr id="1016" name="Google Shape;1016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225" y="1571709"/>
            <a:ext cx="7075554" cy="298456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Covariance</a:t>
            </a:r>
            <a:endParaRPr/>
          </a:p>
        </p:txBody>
      </p:sp>
      <p:pic>
        <p:nvPicPr>
          <p:cNvPr id="1022" name="Google Shape;102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9423" y="1283327"/>
            <a:ext cx="4912497" cy="319015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3" name="Google Shape;1023;p127"/>
          <p:cNvSpPr txBox="1"/>
          <p:nvPr/>
        </p:nvSpPr>
        <p:spPr>
          <a:xfrm>
            <a:off x="422025" y="1777550"/>
            <a:ext cx="27849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We see there are variable having </a:t>
            </a:r>
            <a:r>
              <a:rPr b="0" i="0" lang="en-GB" sz="16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negative covariance with mpg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except for variables acceleration and model_year have positive correlation.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4" name="Google Shape;1024;p127"/>
          <p:cNvSpPr/>
          <p:nvPr/>
        </p:nvSpPr>
        <p:spPr>
          <a:xfrm>
            <a:off x="4825950" y="1798225"/>
            <a:ext cx="1890000" cy="528600"/>
          </a:xfrm>
          <a:prstGeom prst="rect">
            <a:avLst/>
          </a:prstGeom>
          <a:noFill/>
          <a:ln cap="flat" cmpd="sng" w="19050">
            <a:solidFill>
              <a:srgbClr val="25AA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Correlation</a:t>
            </a:r>
            <a:endParaRPr/>
          </a:p>
        </p:txBody>
      </p:sp>
      <p:pic>
        <p:nvPicPr>
          <p:cNvPr id="1030" name="Google Shape;103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287" y="1571702"/>
            <a:ext cx="7565420" cy="29634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Reading Data from Sources</a:t>
            </a:r>
            <a:endParaRPr/>
          </a:p>
        </p:txBody>
      </p:sp>
      <p:sp>
        <p:nvSpPr>
          <p:cNvPr id="175" name="Google Shape;175;p12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Correlation</a:t>
            </a:r>
            <a:endParaRPr/>
          </a:p>
        </p:txBody>
      </p:sp>
      <p:sp>
        <p:nvSpPr>
          <p:cNvPr id="1036" name="Google Shape;1036;p129"/>
          <p:cNvSpPr txBox="1"/>
          <p:nvPr/>
        </p:nvSpPr>
        <p:spPr>
          <a:xfrm>
            <a:off x="5932175" y="2293000"/>
            <a:ext cx="28878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We see there are variable having </a:t>
            </a:r>
            <a:r>
              <a:rPr b="0" i="0" lang="en-GB" sz="16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high negative correlation with mpg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except for variables acceleration and model_year have positive correlation.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37" name="Google Shape;103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571702"/>
            <a:ext cx="4987187" cy="321979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8" name="Google Shape;1038;p129"/>
          <p:cNvSpPr/>
          <p:nvPr/>
        </p:nvSpPr>
        <p:spPr>
          <a:xfrm>
            <a:off x="1853475" y="1629400"/>
            <a:ext cx="1824300" cy="528600"/>
          </a:xfrm>
          <a:prstGeom prst="rect">
            <a:avLst/>
          </a:prstGeom>
          <a:noFill/>
          <a:ln cap="flat" cmpd="sng" w="19050">
            <a:solidFill>
              <a:srgbClr val="25AA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0"/>
          <p:cNvSpPr txBox="1"/>
          <p:nvPr/>
        </p:nvSpPr>
        <p:spPr>
          <a:xfrm>
            <a:off x="969300" y="2468050"/>
            <a:ext cx="72054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does the diagonal of the covariance matrix give?</a:t>
            </a:r>
            <a:endParaRPr b="0" i="0" sz="16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31"/>
          <p:cNvSpPr txBox="1"/>
          <p:nvPr/>
        </p:nvSpPr>
        <p:spPr>
          <a:xfrm>
            <a:off x="422025" y="1571700"/>
            <a:ext cx="83979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Question:</a:t>
            </a:r>
            <a:endParaRPr b="1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does the diagonal of the covariance matrix give?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Answer:</a:t>
            </a:r>
            <a:endParaRPr b="1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Covariance is a measure of how much two random variables vary together. The diagonal of the </a:t>
            </a:r>
            <a:r>
              <a:rPr b="0" i="0" lang="en-GB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covariance matrix gives the covariance of a variable with itself, that is, </a:t>
            </a:r>
            <a:r>
              <a:rPr b="0" i="0" lang="en-GB" sz="16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it gives the variance of that variable</a:t>
            </a:r>
            <a:endParaRPr b="0" i="0" sz="16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the data</a:t>
            </a:r>
            <a:endParaRPr/>
          </a:p>
        </p:txBody>
      </p:sp>
      <p:sp>
        <p:nvSpPr>
          <p:cNvPr id="181" name="Google Shape;181;p13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Data is available in different sources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In python we can read data from different sources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We shall see how to read data from csv, xlsx, tsv, json, html file formats, zip file and read data from an URL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csv file</a:t>
            </a: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063" y="1571695"/>
            <a:ext cx="7367880" cy="315293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an xlsx file</a:t>
            </a:r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050" y="1571694"/>
            <a:ext cx="7367899" cy="317217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tsv file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5994775" y="1797834"/>
            <a:ext cx="1514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25AAE2"/>
                </a:solidFill>
                <a:highlight>
                  <a:srgbClr val="F7F7F7"/>
                </a:highlight>
                <a:latin typeface="Avenir"/>
                <a:ea typeface="Avenir"/>
                <a:cs typeface="Avenir"/>
                <a:sym typeface="Avenir"/>
              </a:rPr>
              <a:t>sep: delimiter to use</a:t>
            </a:r>
            <a:endParaRPr b="0" i="0" sz="1000" u="none" cap="none" strike="noStrike">
              <a:solidFill>
                <a:srgbClr val="25AAE2"/>
              </a:solidFill>
              <a:highlight>
                <a:srgbClr val="F7F7F7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rgbClr val="25AAE2"/>
                </a:solidFill>
                <a:highlight>
                  <a:srgbClr val="F7F7F7"/>
                </a:highlight>
                <a:latin typeface="Avenir"/>
                <a:ea typeface="Avenir"/>
                <a:cs typeface="Avenir"/>
                <a:sym typeface="Avenir"/>
              </a:rPr>
              <a:t>\t : delimiter</a:t>
            </a:r>
            <a:endParaRPr b="0" i="0" sz="1000" u="none" cap="none" strike="noStrike">
              <a:solidFill>
                <a:srgbClr val="25AAE2"/>
              </a:solidFill>
              <a:highlight>
                <a:srgbClr val="F7F7F7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0" name="Google Shape;200;p16"/>
          <p:cNvCxnSpPr>
            <a:stCxn id="199" idx="1"/>
          </p:cNvCxnSpPr>
          <p:nvPr/>
        </p:nvCxnSpPr>
        <p:spPr>
          <a:xfrm flipH="1">
            <a:off x="3862075" y="2062134"/>
            <a:ext cx="2132700" cy="324900"/>
          </a:xfrm>
          <a:prstGeom prst="bentConnector3">
            <a:avLst>
              <a:gd fmla="val 99896" name="adj1"/>
            </a:avLst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50" y="1266895"/>
            <a:ext cx="8185099" cy="352464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json file</a:t>
            </a:r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88" y="1571695"/>
            <a:ext cx="7384014" cy="315883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html file</a:t>
            </a:r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00" y="1571706"/>
            <a:ext cx="8020809" cy="275223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0164e331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b10164e331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zipped file</a:t>
            </a:r>
            <a:endParaRPr/>
          </a:p>
        </p:txBody>
      </p:sp>
      <p:pic>
        <p:nvPicPr>
          <p:cNvPr id="219" name="Google Shape;219;p19"/>
          <p:cNvPicPr preferRelativeResize="0"/>
          <p:nvPr/>
        </p:nvPicPr>
        <p:blipFill rotWithShape="1">
          <a:blip r:embed="rId3">
            <a:alphaModFix/>
          </a:blip>
          <a:srcRect b="0" l="0" r="6896" t="0"/>
          <a:stretch/>
        </p:blipFill>
        <p:spPr>
          <a:xfrm>
            <a:off x="1003825" y="1794791"/>
            <a:ext cx="5569308" cy="311635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19"/>
          <p:cNvSpPr txBox="1"/>
          <p:nvPr/>
        </p:nvSpPr>
        <p:spPr>
          <a:xfrm>
            <a:off x="4325559" y="1419300"/>
            <a:ext cx="1922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Import the required library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1" name="Google Shape;221;p19"/>
          <p:cNvCxnSpPr>
            <a:stCxn id="220" idx="1"/>
          </p:cNvCxnSpPr>
          <p:nvPr/>
        </p:nvCxnSpPr>
        <p:spPr>
          <a:xfrm flipH="1">
            <a:off x="2110359" y="1575300"/>
            <a:ext cx="2215200" cy="326700"/>
          </a:xfrm>
          <a:prstGeom prst="bentConnector3">
            <a:avLst>
              <a:gd fmla="val 100225" name="adj1"/>
            </a:avLst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19"/>
          <p:cNvSpPr txBox="1"/>
          <p:nvPr/>
        </p:nvSpPr>
        <p:spPr>
          <a:xfrm>
            <a:off x="6712012" y="2043692"/>
            <a:ext cx="1791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Read and open the zip file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3" name="Google Shape;223;p19"/>
          <p:cNvCxnSpPr>
            <a:stCxn id="222" idx="1"/>
          </p:cNvCxnSpPr>
          <p:nvPr/>
        </p:nvCxnSpPr>
        <p:spPr>
          <a:xfrm flipH="1">
            <a:off x="4194412" y="2199692"/>
            <a:ext cx="2517600" cy="45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p19"/>
          <p:cNvSpPr txBox="1"/>
          <p:nvPr/>
        </p:nvSpPr>
        <p:spPr>
          <a:xfrm>
            <a:off x="6712012" y="2355495"/>
            <a:ext cx="1791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Read the csv file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5" name="Google Shape;225;p19"/>
          <p:cNvCxnSpPr>
            <a:stCxn id="224" idx="1"/>
          </p:cNvCxnSpPr>
          <p:nvPr/>
        </p:nvCxnSpPr>
        <p:spPr>
          <a:xfrm rot="10800000">
            <a:off x="3630712" y="2502795"/>
            <a:ext cx="3081300" cy="87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data from an url</a:t>
            </a:r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494850" y="1114500"/>
            <a:ext cx="4487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We use the pima indians diabetes dataset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12" y="1904100"/>
            <a:ext cx="5682200" cy="285839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20"/>
          <p:cNvSpPr/>
          <p:nvPr/>
        </p:nvSpPr>
        <p:spPr>
          <a:xfrm>
            <a:off x="5690838" y="1422608"/>
            <a:ext cx="2145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Store the url. This url contains the csv file of the data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0"/>
          <p:cNvSpPr/>
          <p:nvPr/>
        </p:nvSpPr>
        <p:spPr>
          <a:xfrm rot="10800000">
            <a:off x="4862977" y="1615354"/>
            <a:ext cx="981111" cy="783288"/>
          </a:xfrm>
          <a:custGeom>
            <a:rect b="b" l="l" r="r" t="t"/>
            <a:pathLst>
              <a:path extrusionOk="0" h="25247" w="12355">
                <a:moveTo>
                  <a:pt x="12355" y="0"/>
                </a:moveTo>
                <a:lnTo>
                  <a:pt x="12355" y="25247"/>
                </a:lnTo>
                <a:lnTo>
                  <a:pt x="0" y="25247"/>
                </a:lnTo>
              </a:path>
            </a:pathLst>
          </a:custGeom>
          <a:noFill/>
          <a:ln cap="flat" cmpd="sng" w="9525">
            <a:solidFill>
              <a:srgbClr val="25AAE2"/>
            </a:solidFill>
            <a:prstDash val="solid"/>
            <a:round/>
            <a:headEnd len="med" w="med" type="triangle"/>
            <a:tailEnd len="sm" w="sm" type="none"/>
          </a:ln>
        </p:spPr>
      </p:sp>
      <p:sp>
        <p:nvSpPr>
          <p:cNvPr id="235" name="Google Shape;235;p20"/>
          <p:cNvSpPr/>
          <p:nvPr/>
        </p:nvSpPr>
        <p:spPr>
          <a:xfrm>
            <a:off x="7533488" y="2773066"/>
            <a:ext cx="110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Read the csv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6" name="Google Shape;236;p20"/>
          <p:cNvCxnSpPr/>
          <p:nvPr/>
        </p:nvCxnSpPr>
        <p:spPr>
          <a:xfrm rot="10800000">
            <a:off x="3863288" y="2963266"/>
            <a:ext cx="36702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graphicFrame>
        <p:nvGraphicFramePr>
          <p:cNvPr id="242" name="Google Shape;242;p21"/>
          <p:cNvGraphicFramePr/>
          <p:nvPr/>
        </p:nvGraphicFramePr>
        <p:xfrm>
          <a:off x="952500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2913525"/>
                <a:gridCol w="4325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File Type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Function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CSV File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read_csv(file_address)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TSV File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read_csv(file_address, sep = ‘\t’)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JSON File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read_json(file_address)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HTML File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read_html(file_address)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URL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read_csv(url)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Understanding the variable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Understand the variable</a:t>
            </a:r>
            <a:endParaRPr/>
          </a:p>
        </p:txBody>
      </p:sp>
      <p:sp>
        <p:nvSpPr>
          <p:cNvPr id="254" name="Google Shape;254;p23"/>
          <p:cNvSpPr txBox="1"/>
          <p:nvPr>
            <p:ph idx="2" type="body"/>
          </p:nvPr>
        </p:nvSpPr>
        <p:spPr>
          <a:xfrm>
            <a:off x="422025" y="1571700"/>
            <a:ext cx="83979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To understand the descriptive statistics, we need to first understand the type of each variable or column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3891150" y="2300700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Variable Type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1498501" y="3358823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Numeric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6296401" y="3358823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Categoric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8" name="Google Shape;258;p23"/>
          <p:cNvCxnSpPr>
            <a:stCxn id="255" idx="2"/>
            <a:endCxn id="257" idx="0"/>
          </p:cNvCxnSpPr>
          <p:nvPr/>
        </p:nvCxnSpPr>
        <p:spPr>
          <a:xfrm flipH="1" rot="-5400000">
            <a:off x="5396850" y="1887750"/>
            <a:ext cx="536700" cy="2405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23"/>
          <p:cNvCxnSpPr>
            <a:stCxn id="255" idx="2"/>
            <a:endCxn id="256" idx="0"/>
          </p:cNvCxnSpPr>
          <p:nvPr/>
        </p:nvCxnSpPr>
        <p:spPr>
          <a:xfrm rot="5400000">
            <a:off x="2997900" y="1894200"/>
            <a:ext cx="536700" cy="2392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23"/>
          <p:cNvSpPr/>
          <p:nvPr/>
        </p:nvSpPr>
        <p:spPr>
          <a:xfrm>
            <a:off x="2641201" y="4312098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Continuous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1" name="Google Shape;261;p23"/>
          <p:cNvCxnSpPr>
            <a:stCxn id="256" idx="2"/>
            <a:endCxn id="260" idx="0"/>
          </p:cNvCxnSpPr>
          <p:nvPr/>
        </p:nvCxnSpPr>
        <p:spPr>
          <a:xfrm flipH="1" rot="-5400000">
            <a:off x="2425201" y="3524873"/>
            <a:ext cx="432000" cy="1142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2" name="Google Shape;262;p23"/>
          <p:cNvSpPr/>
          <p:nvPr/>
        </p:nvSpPr>
        <p:spPr>
          <a:xfrm>
            <a:off x="355801" y="4312098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Discrete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Google Shape;263;p23"/>
          <p:cNvCxnSpPr>
            <a:stCxn id="256" idx="2"/>
            <a:endCxn id="262" idx="0"/>
          </p:cNvCxnSpPr>
          <p:nvPr/>
        </p:nvCxnSpPr>
        <p:spPr>
          <a:xfrm rot="5400000">
            <a:off x="1282501" y="3524873"/>
            <a:ext cx="432000" cy="1142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4" name="Google Shape;264;p23"/>
          <p:cNvSpPr/>
          <p:nvPr/>
        </p:nvSpPr>
        <p:spPr>
          <a:xfrm>
            <a:off x="7645476" y="4312098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Ordinal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4947326" y="4312098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Binomial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6296401" y="4312098"/>
            <a:ext cx="1142700" cy="521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Nominal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7" name="Google Shape;267;p23"/>
          <p:cNvCxnSpPr>
            <a:stCxn id="257" idx="2"/>
            <a:endCxn id="266" idx="0"/>
          </p:cNvCxnSpPr>
          <p:nvPr/>
        </p:nvCxnSpPr>
        <p:spPr>
          <a:xfrm flipH="1" rot="-5400000">
            <a:off x="6652051" y="4095923"/>
            <a:ext cx="4320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8" name="Google Shape;268;p23"/>
          <p:cNvCxnSpPr>
            <a:stCxn id="257" idx="2"/>
            <a:endCxn id="264" idx="0"/>
          </p:cNvCxnSpPr>
          <p:nvPr/>
        </p:nvCxnSpPr>
        <p:spPr>
          <a:xfrm flipH="1" rot="-5400000">
            <a:off x="7326301" y="3421673"/>
            <a:ext cx="432000" cy="13491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9" name="Google Shape;269;p23"/>
          <p:cNvCxnSpPr>
            <a:stCxn id="257" idx="2"/>
            <a:endCxn id="265" idx="0"/>
          </p:cNvCxnSpPr>
          <p:nvPr/>
        </p:nvCxnSpPr>
        <p:spPr>
          <a:xfrm rot="5400000">
            <a:off x="5977201" y="3421673"/>
            <a:ext cx="432000" cy="13491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Numerical Variable</a:t>
            </a:r>
            <a:endParaRPr/>
          </a:p>
        </p:txBody>
      </p:sp>
      <p:sp>
        <p:nvSpPr>
          <p:cNvPr id="275" name="Google Shape;275;p24"/>
          <p:cNvSpPr txBox="1"/>
          <p:nvPr>
            <p:ph idx="2" type="body"/>
          </p:nvPr>
        </p:nvSpPr>
        <p:spPr>
          <a:xfrm>
            <a:off x="422025" y="1190700"/>
            <a:ext cx="83979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variable which takes a numeric value is called 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a numeric variable</a:t>
            </a:r>
            <a:endParaRPr>
              <a:solidFill>
                <a:srgbClr val="25AAE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known 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quantitative variable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discrete numeric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variable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a random variable which takes discrete values, i.e. values from the set of whole numbers only. It can take countably finite values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Examples: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Number of cars passing by a toll-gate every one minute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Number of defective items in a box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Numerical Variable</a:t>
            </a:r>
            <a:endParaRPr/>
          </a:p>
        </p:txBody>
      </p:sp>
      <p:sp>
        <p:nvSpPr>
          <p:cNvPr id="281" name="Google Shape;281;p25"/>
          <p:cNvSpPr txBox="1"/>
          <p:nvPr>
            <p:ph idx="2" type="body"/>
          </p:nvPr>
        </p:nvSpPr>
        <p:spPr>
          <a:xfrm>
            <a:off x="422025" y="1571700"/>
            <a:ext cx="8397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continuous numeric variable 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is a variable which can have infinite number of values within a range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Examples: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amount of rainfall in millimeters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Price of a stock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Categorical Variable</a:t>
            </a:r>
            <a:endParaRPr/>
          </a:p>
        </p:txBody>
      </p:sp>
      <p:sp>
        <p:nvSpPr>
          <p:cNvPr id="287" name="Google Shape;287;p26"/>
          <p:cNvSpPr txBox="1"/>
          <p:nvPr>
            <p:ph idx="2" type="body"/>
          </p:nvPr>
        </p:nvSpPr>
        <p:spPr>
          <a:xfrm>
            <a:off x="422025" y="1571700"/>
            <a:ext cx="83979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Categorical variable 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has two or more levels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known 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qualitative variable</a:t>
            </a:r>
            <a:endParaRPr>
              <a:solidFill>
                <a:srgbClr val="25AAE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Examples:</a:t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Colors: red, orange, yellow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Gender: male, female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Economic status: low, medium, high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Categorical Variable</a:t>
            </a:r>
            <a:endParaRPr/>
          </a:p>
        </p:txBody>
      </p:sp>
      <p:sp>
        <p:nvSpPr>
          <p:cNvPr id="293" name="Google Shape;293;p27"/>
          <p:cNvSpPr txBox="1"/>
          <p:nvPr>
            <p:ph idx="2" type="body"/>
          </p:nvPr>
        </p:nvSpPr>
        <p:spPr>
          <a:xfrm>
            <a:off x="422025" y="1114500"/>
            <a:ext cx="83979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Nominal Data: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Nominal data has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no order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and has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two or more than two categories</a:t>
            </a:r>
            <a:endParaRPr>
              <a:solidFill>
                <a:srgbClr val="25AAE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represents discrete units and are used to label variables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Example:  Housing type - Apartment, Bungalow, Penthouse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Binary Data: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Binary data has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no order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and has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strictly two categories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known as dichotomous variable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Example: Presence or absence of a disease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Categorical Variable</a:t>
            </a:r>
            <a:endParaRPr/>
          </a:p>
        </p:txBody>
      </p:sp>
      <p:sp>
        <p:nvSpPr>
          <p:cNvPr id="299" name="Google Shape;299;p28"/>
          <p:cNvSpPr txBox="1"/>
          <p:nvPr>
            <p:ph idx="2" type="body"/>
          </p:nvPr>
        </p:nvSpPr>
        <p:spPr>
          <a:xfrm>
            <a:off x="422025" y="1571700"/>
            <a:ext cx="8397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Ordinal Data: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Ordinal data is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ordered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nominal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represents discrete and ordered units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Example:  Education - Primary, Secondary, High School, College and University which are ordered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03" name="Google Shape;103;p2"/>
          <p:cNvSpPr txBox="1"/>
          <p:nvPr>
            <p:ph idx="2" type="body"/>
          </p:nvPr>
        </p:nvSpPr>
        <p:spPr>
          <a:xfrm>
            <a:off x="422025" y="1419300"/>
            <a:ext cx="83979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Classification of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Time Series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Cross Sectional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Pooled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Panel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Read Data From Various Sources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Understanding the variables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Numerical Variable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Categorical Variable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40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2" type="body"/>
          </p:nvPr>
        </p:nvSpPr>
        <p:spPr>
          <a:xfrm>
            <a:off x="422025" y="1571700"/>
            <a:ext cx="48903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</a:rPr>
              <a:t>At times data may appear to be numeric but is actually categorical</a:t>
            </a:r>
            <a:endParaRPr sz="16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</a:rPr>
              <a:t>Consider the adjoining table. The ‘Gender’ column has value 1  and 0</a:t>
            </a:r>
            <a:endParaRPr sz="16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 sz="1600">
                <a:solidFill>
                  <a:srgbClr val="25AAE2"/>
                </a:solidFill>
                <a:highlight>
                  <a:schemeClr val="lt1"/>
                </a:highlight>
              </a:rPr>
              <a:t>The numeric values used to represent a categorical variable cannot be used for numerical computation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675" y="2192654"/>
            <a:ext cx="3633712" cy="169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422025" y="3688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3774723" y="1571700"/>
            <a:ext cx="1267800" cy="680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Analysis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1411587" y="2773415"/>
            <a:ext cx="1267800" cy="680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Descriptive Analysis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6864056" y="2773415"/>
            <a:ext cx="1267800" cy="6804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Inferential Analysis</a:t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4" name="Google Shape;314;p30"/>
          <p:cNvCxnSpPr>
            <a:stCxn id="311" idx="2"/>
            <a:endCxn id="313" idx="0"/>
          </p:cNvCxnSpPr>
          <p:nvPr/>
        </p:nvCxnSpPr>
        <p:spPr>
          <a:xfrm flipH="1" rot="-5400000">
            <a:off x="5692623" y="968100"/>
            <a:ext cx="521400" cy="3089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30"/>
          <p:cNvCxnSpPr>
            <a:stCxn id="311" idx="2"/>
            <a:endCxn id="312" idx="0"/>
          </p:cNvCxnSpPr>
          <p:nvPr/>
        </p:nvCxnSpPr>
        <p:spPr>
          <a:xfrm rot="5400000">
            <a:off x="2966373" y="1331250"/>
            <a:ext cx="521400" cy="2363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6" name="Google Shape;316;p30"/>
          <p:cNvSpPr txBox="1"/>
          <p:nvPr/>
        </p:nvSpPr>
        <p:spPr>
          <a:xfrm>
            <a:off x="422025" y="3453825"/>
            <a:ext cx="32469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It is used to only describe the sample or summarize information about the sample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Also known as Descriptive Statistics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5573075" y="3453825"/>
            <a:ext cx="32469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It is used to make inferences and generalizations about the broader population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Also know an Inferential Statistics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Descriptive Statistics</a:t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is descriptive statistics?</a:t>
            </a:r>
            <a:endParaRPr/>
          </a:p>
        </p:txBody>
      </p:sp>
      <p:sp>
        <p:nvSpPr>
          <p:cNvPr id="329" name="Google Shape;329;p32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Descriptive statistics is the term given to the analysis of the data that helps describe, visualize or summarize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Helps exhibit the patterns in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However, descriptive statistics only help in understanding the data and not make conclusions regarding any hypothesis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We can not generalise the facts, they are confined only to the data at hand (that may be the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sample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)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Population &amp; Sample</a:t>
            </a:r>
            <a:endParaRPr/>
          </a:p>
        </p:txBody>
      </p:sp>
      <p:grpSp>
        <p:nvGrpSpPr>
          <p:cNvPr id="335" name="Google Shape;335;p33"/>
          <p:cNvGrpSpPr/>
          <p:nvPr/>
        </p:nvGrpSpPr>
        <p:grpSpPr>
          <a:xfrm>
            <a:off x="6532077" y="1498078"/>
            <a:ext cx="2492220" cy="1928119"/>
            <a:chOff x="5166600" y="1855925"/>
            <a:chExt cx="3435650" cy="2764725"/>
          </a:xfrm>
        </p:grpSpPr>
        <p:pic>
          <p:nvPicPr>
            <p:cNvPr id="336" name="Google Shape;33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6600" y="1855925"/>
              <a:ext cx="3435650" cy="276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3"/>
            <p:cNvSpPr txBox="1"/>
            <p:nvPr/>
          </p:nvSpPr>
          <p:spPr>
            <a:xfrm>
              <a:off x="5558482" y="3307742"/>
              <a:ext cx="1362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Population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" name="Google Shape;338;p33"/>
            <p:cNvSpPr txBox="1"/>
            <p:nvPr/>
          </p:nvSpPr>
          <p:spPr>
            <a:xfrm>
              <a:off x="7419562" y="2698120"/>
              <a:ext cx="9924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GB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Sample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39" name="Google Shape;339;p33"/>
          <p:cNvSpPr txBox="1"/>
          <p:nvPr>
            <p:ph idx="2" type="body"/>
          </p:nvPr>
        </p:nvSpPr>
        <p:spPr>
          <a:xfrm>
            <a:off x="422025" y="1571700"/>
            <a:ext cx="6258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Population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 is a collection of all the individuals or objects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Sample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is a subset of the population which is a representative of the population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22025" y="2922350"/>
            <a:ext cx="83979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Example: </a:t>
            </a:r>
            <a:endParaRPr b="1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Suppose a company producing electric bulbs wants to know the average life of a bulb. If the details on average life of all bulbs are available, then this information is regarded as the population.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It would be challenging for the company to test each and every bulb produced. In such a scenario, the company would draw a sample from the produced bulbs to test.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Descriptive statistics</a:t>
            </a:r>
            <a:endParaRPr/>
          </a:p>
        </p:txBody>
      </p:sp>
      <p:sp>
        <p:nvSpPr>
          <p:cNvPr id="346" name="Google Shape;346;p34"/>
          <p:cNvSpPr txBox="1"/>
          <p:nvPr>
            <p:ph idx="2" type="body"/>
          </p:nvPr>
        </p:nvSpPr>
        <p:spPr>
          <a:xfrm>
            <a:off x="422025" y="1571700"/>
            <a:ext cx="83979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major characteristics we observe in each variable of the data set are: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Measures of central tendency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Distribution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Measures of dispersion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above characteristics help us in understanding the data and are part of the exploratory data analysis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Measures of Central Tendency </a:t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Measures of central tendency</a:t>
            </a:r>
            <a:endParaRPr/>
          </a:p>
        </p:txBody>
      </p:sp>
      <p:sp>
        <p:nvSpPr>
          <p:cNvPr id="358" name="Google Shape;358;p36"/>
          <p:cNvSpPr txBox="1"/>
          <p:nvPr>
            <p:ph idx="2" type="body"/>
          </p:nvPr>
        </p:nvSpPr>
        <p:spPr>
          <a:xfrm>
            <a:off x="422025" y="1571700"/>
            <a:ext cx="83979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measure of central tendency is a single value that identifies the central position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includes mean, median, mode and partition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0"/>
              </a:spcBef>
              <a:spcAft>
                <a:spcPts val="40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Mean</a:t>
            </a:r>
            <a:endParaRPr/>
          </a:p>
        </p:txBody>
      </p:sp>
      <p:sp>
        <p:nvSpPr>
          <p:cNvPr id="364" name="Google Shape;364;p37"/>
          <p:cNvSpPr txBox="1"/>
          <p:nvPr>
            <p:ph idx="2" type="body"/>
          </p:nvPr>
        </p:nvSpPr>
        <p:spPr>
          <a:xfrm>
            <a:off x="422025" y="1571700"/>
            <a:ext cx="8397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Mean is a central tendency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defined as the sum of all observations divided by the number of observations: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 b="0" l="0" r="72895" t="0"/>
          <a:stretch/>
        </p:blipFill>
        <p:spPr>
          <a:xfrm>
            <a:off x="1451950" y="2718299"/>
            <a:ext cx="1691800" cy="110724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3463550" y="3036529"/>
            <a:ext cx="4228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N is the total number of observations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 txBox="1"/>
          <p:nvPr>
            <p:ph idx="2" type="body"/>
          </p:nvPr>
        </p:nvSpPr>
        <p:spPr>
          <a:xfrm>
            <a:off x="422025" y="3980500"/>
            <a:ext cx="839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whole data is spread out around the mean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Mean</a:t>
            </a:r>
            <a:endParaRPr/>
          </a:p>
        </p:txBody>
      </p:sp>
      <p:sp>
        <p:nvSpPr>
          <p:cNvPr id="373" name="Google Shape;373;p38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Based on all observation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Demerits: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Affected by extreme observations (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outliers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)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Arithmetically it is not possible to obtain the mean of a data with missing values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Mean can not be calculated for categorical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09" name="Google Shape;109;p3"/>
          <p:cNvSpPr txBox="1"/>
          <p:nvPr>
            <p:ph idx="2" type="body"/>
          </p:nvPr>
        </p:nvSpPr>
        <p:spPr>
          <a:xfrm>
            <a:off x="422025" y="1571700"/>
            <a:ext cx="83979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Descriptive Statistics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Measure of Central Tendency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Distribution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Measure of Dispersion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Skewness and Kurtosis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○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Covariance and Correlation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Case Study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0"/>
              </a:spcBef>
              <a:spcAft>
                <a:spcPts val="400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Outlier</a:t>
            </a:r>
            <a:endParaRPr/>
          </a:p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22025" y="1266900"/>
            <a:ext cx="83979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An outlier is a value that behaves differently than other observations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does not not follow the usual pattern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678" y="2494475"/>
            <a:ext cx="2807849" cy="219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9"/>
          <p:cNvCxnSpPr/>
          <p:nvPr/>
        </p:nvCxnSpPr>
        <p:spPr>
          <a:xfrm rot="10800000">
            <a:off x="2780425" y="2884350"/>
            <a:ext cx="27273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39"/>
          <p:cNvSpPr txBox="1"/>
          <p:nvPr/>
        </p:nvSpPr>
        <p:spPr>
          <a:xfrm>
            <a:off x="5507725" y="2737800"/>
            <a:ext cx="772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Outlier</a:t>
            </a:r>
            <a:endParaRPr b="0" i="0" sz="12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mean</a:t>
            </a:r>
            <a:endParaRPr/>
          </a:p>
        </p:txBody>
      </p:sp>
      <p:sp>
        <p:nvSpPr>
          <p:cNvPr id="388" name="Google Shape;388;p40"/>
          <p:cNvSpPr txBox="1"/>
          <p:nvPr>
            <p:ph idx="2" type="body"/>
          </p:nvPr>
        </p:nvSpPr>
        <p:spPr>
          <a:xfrm>
            <a:off x="422025" y="1571700"/>
            <a:ext cx="8397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Each column of a DataFrame is a pandas Series.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Let us create a series and find its mean.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38" y="2772332"/>
            <a:ext cx="7956670" cy="173341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mean</a:t>
            </a:r>
            <a:endParaRPr/>
          </a:p>
        </p:txBody>
      </p:sp>
      <p:sp>
        <p:nvSpPr>
          <p:cNvPr id="395" name="Google Shape;395;p41"/>
          <p:cNvSpPr txBox="1"/>
          <p:nvPr>
            <p:ph idx="2" type="body"/>
          </p:nvPr>
        </p:nvSpPr>
        <p:spPr>
          <a:xfrm>
            <a:off x="422025" y="1571700"/>
            <a:ext cx="8397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Arithmetically, it is not possible to compute mean of missing data. But, python ignores the missing values and calculates the mean of the available data in the series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4551800" y="2341269"/>
            <a:ext cx="234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Introduce missing values in the previous series</a:t>
            </a:r>
            <a:endParaRPr b="0" i="0" sz="14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250" y="2914428"/>
            <a:ext cx="7657496" cy="182272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p41"/>
          <p:cNvCxnSpPr>
            <a:stCxn id="396" idx="3"/>
          </p:cNvCxnSpPr>
          <p:nvPr/>
        </p:nvCxnSpPr>
        <p:spPr>
          <a:xfrm>
            <a:off x="6895400" y="2558319"/>
            <a:ext cx="792000" cy="811200"/>
          </a:xfrm>
          <a:prstGeom prst="bentConnector2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idx="2" type="body"/>
          </p:nvPr>
        </p:nvSpPr>
        <p:spPr>
          <a:xfrm>
            <a:off x="422025" y="1571700"/>
            <a:ext cx="40818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We notice that the means obtained are the same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This is because the function drops the missing values before calculating the mean value</a:t>
            </a:r>
            <a:endParaRPr>
              <a:solidFill>
                <a:srgbClr val="25AAE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2"/>
          <p:cNvSpPr txBox="1"/>
          <p:nvPr>
            <p:ph idx="1" type="subTitle"/>
          </p:nvPr>
        </p:nvSpPr>
        <p:spPr>
          <a:xfrm>
            <a:off x="422025" y="974925"/>
            <a:ext cx="534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Mean of series with missing values</a:t>
            </a:r>
            <a:endParaRPr/>
          </a:p>
        </p:txBody>
      </p:sp>
      <p:pic>
        <p:nvPicPr>
          <p:cNvPr id="405" name="Google Shape;4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475" y="1875578"/>
            <a:ext cx="3690399" cy="194404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Trimmed mean</a:t>
            </a:r>
            <a:endParaRPr/>
          </a:p>
        </p:txBody>
      </p:sp>
      <p:sp>
        <p:nvSpPr>
          <p:cNvPr id="411" name="Google Shape;411;p43"/>
          <p:cNvSpPr txBox="1"/>
          <p:nvPr/>
        </p:nvSpPr>
        <p:spPr>
          <a:xfrm>
            <a:off x="422025" y="1571700"/>
            <a:ext cx="83979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Arithmetic mean obtained by ignoring lowest and highest α% observations is called as the α% - trimmed mean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Using a trimmed mean, it is possible to eliminate the influence of outliers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Note the observations are arranged either in increasing or decreasing order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Also called as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truncated mean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17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Example:  The trimmed means are used in scoring the performance of an athlete during olympic games, to minimize the extreme scoring from possible biased judgements.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trimmed mean</a:t>
            </a:r>
            <a:endParaRPr/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149" y="2250506"/>
            <a:ext cx="5906460" cy="170744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44"/>
          <p:cNvSpPr/>
          <p:nvPr/>
        </p:nvSpPr>
        <p:spPr>
          <a:xfrm>
            <a:off x="3170450" y="2237275"/>
            <a:ext cx="2007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Import the required library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9" name="Google Shape;419;p44"/>
          <p:cNvCxnSpPr/>
          <p:nvPr/>
        </p:nvCxnSpPr>
        <p:spPr>
          <a:xfrm rot="5400000">
            <a:off x="2764250" y="2025458"/>
            <a:ext cx="528900" cy="435900"/>
          </a:xfrm>
          <a:prstGeom prst="bentConnector3">
            <a:avLst>
              <a:gd fmla="val -2526" name="adj1"/>
            </a:avLst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0" name="Google Shape;420;p44"/>
          <p:cNvSpPr/>
          <p:nvPr/>
        </p:nvSpPr>
        <p:spPr>
          <a:xfrm>
            <a:off x="3551450" y="4260095"/>
            <a:ext cx="446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Parameter ‘proportiontocut’ denotes the α% values to exclude. It takes value between 0 to 0.51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21" name="Google Shape;421;p44"/>
          <p:cNvCxnSpPr/>
          <p:nvPr/>
        </p:nvCxnSpPr>
        <p:spPr>
          <a:xfrm flipH="1" rot="10800000">
            <a:off x="5507625" y="3574595"/>
            <a:ext cx="2400" cy="6855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2" name="Google Shape;422;p44"/>
          <p:cNvSpPr txBox="1"/>
          <p:nvPr/>
        </p:nvSpPr>
        <p:spPr>
          <a:xfrm>
            <a:off x="422025" y="1190700"/>
            <a:ext cx="839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While working in python, we can directly use the built in function, trim_mean(), available in the library scipy.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Median</a:t>
            </a:r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422025" y="1571700"/>
            <a:ext cx="839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Median is the middle most observation in the data when it is arranged either in ascending or descending order of their values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It divides the data into two equal parts. Thus, it is a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positional average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Median will be the middle term, if the number of observations is odd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Median will be average of middle two terms, if number of observations is even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Median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22025" y="1571700"/>
            <a:ext cx="839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Merits: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It is not affected by extreme values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Demerits: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It is not based on all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median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422025" y="3230525"/>
            <a:ext cx="8397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median value is 56. It implies that the value 56 divides the data in two equal parts. There are 50% of the observations above and below this price.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9025" y="1571688"/>
            <a:ext cx="2709384" cy="123465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Using mean and median</a:t>
            </a:r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422025" y="1571700"/>
            <a:ext cx="83979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For a numeric variable, the missing value is replace by the mean if there are no outliers present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 case if outliers are present the missing values are replaced by the median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For symmetric data median = mean, so either of the value can be used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Exploratory Data Analysis (EDA)</a:t>
            </a:r>
            <a:endParaRPr/>
          </a:p>
        </p:txBody>
      </p:sp>
      <p:sp>
        <p:nvSpPr>
          <p:cNvPr id="115" name="Google Shape;115;p4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EDA is a process of analyzing the datasets to summarize their main features using numerical and visual methods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In this session, we shall cover the numerical methods to analyze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numerical methods includes descriptive statistics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</a:t>
            </a:r>
            <a:endParaRPr/>
          </a:p>
        </p:txBody>
      </p:sp>
      <p:sp>
        <p:nvSpPr>
          <p:cNvPr id="453" name="Google Shape;453;p49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Mode of the data is the value which has the highest frequency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In other words, it is most repeated observation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set of observations having two modes is said to be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bimodal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 set of observations may have more than two modes. Such data is said to be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multimodal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</a:t>
            </a:r>
            <a:endParaRPr/>
          </a:p>
        </p:txBody>
      </p:sp>
      <p:sp>
        <p:nvSpPr>
          <p:cNvPr id="459" name="Google Shape;459;p50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applicable to both numeric and categorical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not affected by extreme observations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Demerits: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not based on all observations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mode</a:t>
            </a:r>
            <a:endParaRPr/>
          </a:p>
        </p:txBody>
      </p:sp>
      <p:sp>
        <p:nvSpPr>
          <p:cNvPr id="465" name="Google Shape;465;p51"/>
          <p:cNvSpPr txBox="1"/>
          <p:nvPr/>
        </p:nvSpPr>
        <p:spPr>
          <a:xfrm>
            <a:off x="422025" y="3305100"/>
            <a:ext cx="83979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mode value is 56. It implies that the value 56 occurs the most number of times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Also note that there is only one mode. The data is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unimodal</a:t>
            </a:r>
            <a:endParaRPr b="0" i="0" sz="1600" u="none" cap="none" strike="noStrike">
              <a:solidFill>
                <a:srgbClr val="25AAE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087" y="1575863"/>
            <a:ext cx="2117275" cy="133982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51"/>
          <p:cNvSpPr txBox="1"/>
          <p:nvPr/>
        </p:nvSpPr>
        <p:spPr>
          <a:xfrm>
            <a:off x="6840250" y="1881506"/>
            <a:ext cx="1679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Notice that the output is a Series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56 is the mode value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51"/>
          <p:cNvCxnSpPr>
            <a:stCxn id="467" idx="1"/>
          </p:cNvCxnSpPr>
          <p:nvPr/>
        </p:nvCxnSpPr>
        <p:spPr>
          <a:xfrm rot="10800000">
            <a:off x="4681450" y="2383556"/>
            <a:ext cx="21588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9" name="Google Shape;469;p51"/>
          <p:cNvSpPr txBox="1"/>
          <p:nvPr/>
        </p:nvSpPr>
        <p:spPr>
          <a:xfrm>
            <a:off x="1138450" y="2181334"/>
            <a:ext cx="1679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1439075" y="2215690"/>
            <a:ext cx="1021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0 is the index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51"/>
          <p:cNvCxnSpPr>
            <a:stCxn id="470" idx="3"/>
          </p:cNvCxnSpPr>
          <p:nvPr/>
        </p:nvCxnSpPr>
        <p:spPr>
          <a:xfrm>
            <a:off x="2460575" y="2381290"/>
            <a:ext cx="1128000" cy="45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mode</a:t>
            </a:r>
            <a:endParaRPr/>
          </a:p>
        </p:txBody>
      </p:sp>
      <p:pic>
        <p:nvPicPr>
          <p:cNvPr id="477" name="Google Shape;4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25" y="1571700"/>
            <a:ext cx="4235646" cy="326301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52"/>
          <p:cNvSpPr txBox="1"/>
          <p:nvPr/>
        </p:nvSpPr>
        <p:spPr>
          <a:xfrm>
            <a:off x="5003425" y="2218540"/>
            <a:ext cx="35880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mode values are 35 and 100. It implies that these values occur equal number of times and have the highest frequency.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Since there are two modes, the data is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bimodal</a:t>
            </a: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79" name="Google Shape;479;p52"/>
          <p:cNvCxnSpPr>
            <a:stCxn id="480" idx="1"/>
          </p:cNvCxnSpPr>
          <p:nvPr/>
        </p:nvCxnSpPr>
        <p:spPr>
          <a:xfrm rot="10800000">
            <a:off x="1297075" y="3231050"/>
            <a:ext cx="11814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52"/>
          <p:cNvSpPr/>
          <p:nvPr/>
        </p:nvSpPr>
        <p:spPr>
          <a:xfrm>
            <a:off x="2478475" y="2702900"/>
            <a:ext cx="20877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Number of times each value is appearing in the data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Notice values 35 and 100 each occur 2 times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2693625" y="4396964"/>
            <a:ext cx="1332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The mode values 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52"/>
          <p:cNvCxnSpPr>
            <a:stCxn id="481" idx="1"/>
          </p:cNvCxnSpPr>
          <p:nvPr/>
        </p:nvCxnSpPr>
        <p:spPr>
          <a:xfrm rot="10800000">
            <a:off x="1403625" y="4565864"/>
            <a:ext cx="12900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mode</a:t>
            </a:r>
            <a:endParaRPr/>
          </a:p>
        </p:txBody>
      </p:sp>
      <p:sp>
        <p:nvSpPr>
          <p:cNvPr id="488" name="Google Shape;488;p53"/>
          <p:cNvSpPr txBox="1"/>
          <p:nvPr/>
        </p:nvSpPr>
        <p:spPr>
          <a:xfrm>
            <a:off x="5794175" y="1571701"/>
            <a:ext cx="30258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mode values are 0, 34, 56, 87, 99, 100. It implies that these values occur equal number of times and have the highest frequency.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Also note that there are 6 mode values. Data is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multimodal</a:t>
            </a:r>
            <a:r>
              <a:rPr b="0" i="0" lang="en-GB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.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89" name="Google Shape;4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75" y="1137038"/>
            <a:ext cx="4581556" cy="380966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53"/>
          <p:cNvSpPr/>
          <p:nvPr/>
        </p:nvSpPr>
        <p:spPr>
          <a:xfrm>
            <a:off x="2932275" y="2091150"/>
            <a:ext cx="21756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Number of times each value is appearing in the data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Notice values 0, 34, 56, 99, 100 each occur  2 times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53"/>
          <p:cNvCxnSpPr>
            <a:stCxn id="490" idx="1"/>
          </p:cNvCxnSpPr>
          <p:nvPr/>
        </p:nvCxnSpPr>
        <p:spPr>
          <a:xfrm rot="10800000">
            <a:off x="1670175" y="2571750"/>
            <a:ext cx="12621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2" name="Google Shape;492;p53"/>
          <p:cNvSpPr/>
          <p:nvPr/>
        </p:nvSpPr>
        <p:spPr>
          <a:xfrm>
            <a:off x="3020800" y="4159550"/>
            <a:ext cx="1296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rial"/>
                <a:ea typeface="Arial"/>
                <a:cs typeface="Arial"/>
                <a:sym typeface="Arial"/>
              </a:rPr>
              <a:t>The mode values </a:t>
            </a:r>
            <a:endParaRPr b="0" i="0" sz="1100" u="none" cap="none" strike="noStrike">
              <a:solidFill>
                <a:srgbClr val="25AA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53"/>
          <p:cNvCxnSpPr>
            <a:stCxn id="492" idx="1"/>
          </p:cNvCxnSpPr>
          <p:nvPr/>
        </p:nvCxnSpPr>
        <p:spPr>
          <a:xfrm rot="10800000">
            <a:off x="1587100" y="4398350"/>
            <a:ext cx="1433700" cy="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Partition values</a:t>
            </a:r>
            <a:endParaRPr/>
          </a:p>
        </p:txBody>
      </p:sp>
      <p:sp>
        <p:nvSpPr>
          <p:cNvPr id="499" name="Google Shape;499;p54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Partition values are the values which divide the dataset into equal parts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Note that partition values may not be equispaced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known as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quantiles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We have seen that the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median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divides the data into two equal halves. Similarly in order to make four parts we use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quartiles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, for ten parts we use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deciles 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Quartiles</a:t>
            </a:r>
            <a:endParaRPr/>
          </a:p>
        </p:txBody>
      </p:sp>
      <p:sp>
        <p:nvSpPr>
          <p:cNvPr id="505" name="Google Shape;505;p55"/>
          <p:cNvSpPr txBox="1"/>
          <p:nvPr>
            <p:ph idx="2" type="body"/>
          </p:nvPr>
        </p:nvSpPr>
        <p:spPr>
          <a:xfrm>
            <a:off x="422025" y="1571700"/>
            <a:ext cx="8397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values that divide the dataset into four equal parts are called quartiles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06" name="Google Shape;5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725" y="1951429"/>
            <a:ext cx="4874555" cy="124064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5"/>
          <p:cNvSpPr txBox="1"/>
          <p:nvPr>
            <p:ph idx="2" type="body"/>
          </p:nvPr>
        </p:nvSpPr>
        <p:spPr>
          <a:xfrm>
            <a:off x="422025" y="3252025"/>
            <a:ext cx="83979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25% of the data lies below the first quartile (Q1) and 75% above it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second quartile divides the data points in two equal halves. Q2 is the median 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third quartile (Q3) divides the the observation in 75%-25% meaning that 75% of the data lies below Q3 and 25% above it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Obtaining the quartiles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87" y="2314766"/>
            <a:ext cx="3257422" cy="255181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56"/>
          <p:cNvSpPr txBox="1"/>
          <p:nvPr>
            <p:ph idx="2" type="body"/>
          </p:nvPr>
        </p:nvSpPr>
        <p:spPr>
          <a:xfrm>
            <a:off x="422025" y="1571700"/>
            <a:ext cx="839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partition values are obtained using the quantile function specifying the percentage of data below the required partition value.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Deciles</a:t>
            </a:r>
            <a:endParaRPr/>
          </a:p>
        </p:txBody>
      </p:sp>
      <p:sp>
        <p:nvSpPr>
          <p:cNvPr id="520" name="Google Shape;520;p57"/>
          <p:cNvSpPr txBox="1"/>
          <p:nvPr>
            <p:ph idx="2" type="body"/>
          </p:nvPr>
        </p:nvSpPr>
        <p:spPr>
          <a:xfrm>
            <a:off x="422025" y="1571700"/>
            <a:ext cx="83979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values that divide the dataset into ten equal parts are called deciles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10% of the data lies below the first decile (D1) and 90% above it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Similarly, 20% of the data lies below the second decile (D2) and 80% above it and so 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fifth decile is the same as the second quartile i.e. D5 = Q2 = Median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There are in all 9 deciles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idx="2" type="body"/>
          </p:nvPr>
        </p:nvSpPr>
        <p:spPr>
          <a:xfrm>
            <a:off x="422025" y="2237975"/>
            <a:ext cx="83979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Obtain the nine deciles (D9) for the variable ‘prices’ defined before.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Similarly we define percentiles as values which divides the data into 100 equal parts. Obtain the 25th (P25), 50th (P50) and 75th (P75) percentile.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The Data</a:t>
            </a:r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31" name="Google Shape;531;p59"/>
          <p:cNvSpPr txBox="1"/>
          <p:nvPr>
            <p:ph idx="2" type="body"/>
          </p:nvPr>
        </p:nvSpPr>
        <p:spPr>
          <a:xfrm>
            <a:off x="422025" y="1571700"/>
            <a:ext cx="82041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Mean, median and mode can be used to impute the missing values in the data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For a symmetric distribution, mean = median = mode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For any data,</a:t>
            </a:r>
            <a:endParaRPr/>
          </a:p>
          <a:p>
            <a:pPr indent="457200" lvl="0" marL="22860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Q2 = D5 = Median = P50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Mean is affected by the presence of outliers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Trimmed mean is useful when the outliers are present in the data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Median and mode are not affected by the presence of outliers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Distribution of the Data</a:t>
            </a:r>
            <a:endParaRPr/>
          </a:p>
        </p:txBody>
      </p:sp>
      <p:sp>
        <p:nvSpPr>
          <p:cNvPr id="537" name="Google Shape;537;p60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Distribution of the data</a:t>
            </a:r>
            <a:endParaRPr/>
          </a:p>
        </p:txBody>
      </p:sp>
      <p:sp>
        <p:nvSpPr>
          <p:cNvPr id="543" name="Google Shape;543;p61"/>
          <p:cNvSpPr txBox="1"/>
          <p:nvPr>
            <p:ph idx="2" type="body"/>
          </p:nvPr>
        </p:nvSpPr>
        <p:spPr>
          <a:xfrm>
            <a:off x="422025" y="1571700"/>
            <a:ext cx="83979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distribution is a summary of the frequency of values taken by a variable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distribution of the data gives information on the shape and spread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500"/>
              </a:spcBef>
              <a:spcAft>
                <a:spcPts val="35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On plotting the histogram or a frequency curve for a variable, we actually look at how the data is distributed over its range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Distribution of the data</a:t>
            </a:r>
            <a:endParaRPr/>
          </a:p>
        </p:txBody>
      </p:sp>
      <p:sp>
        <p:nvSpPr>
          <p:cNvPr id="549" name="Google Shape;549;p62"/>
          <p:cNvSpPr txBox="1"/>
          <p:nvPr>
            <p:ph idx="2" type="body"/>
          </p:nvPr>
        </p:nvSpPr>
        <p:spPr>
          <a:xfrm>
            <a:off x="422025" y="1571700"/>
            <a:ext cx="83979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data may be distributed in a random matter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However there are standard distributions in statistics like the normal distribution, binomial distribution, student’s-t distribution and so 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50" name="Google Shape;550;p62"/>
          <p:cNvPicPr preferRelativeResize="0"/>
          <p:nvPr/>
        </p:nvPicPr>
        <p:blipFill rotWithShape="1">
          <a:blip r:embed="rId3">
            <a:alphaModFix/>
          </a:blip>
          <a:srcRect b="0" l="0" r="16366" t="0"/>
          <a:stretch/>
        </p:blipFill>
        <p:spPr>
          <a:xfrm>
            <a:off x="1018687" y="2841850"/>
            <a:ext cx="7106623" cy="20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 txBox="1"/>
          <p:nvPr/>
        </p:nvSpPr>
        <p:spPr>
          <a:xfrm>
            <a:off x="1806678" y="2841850"/>
            <a:ext cx="467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distributions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Normal distribution</a:t>
            </a:r>
            <a:endParaRPr/>
          </a:p>
        </p:txBody>
      </p:sp>
      <p:sp>
        <p:nvSpPr>
          <p:cNvPr id="557" name="Google Shape;557;p63"/>
          <p:cNvSpPr txBox="1"/>
          <p:nvPr>
            <p:ph idx="2" type="body"/>
          </p:nvPr>
        </p:nvSpPr>
        <p:spPr>
          <a:xfrm>
            <a:off x="422025" y="1571700"/>
            <a:ext cx="45171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chemeClr val="lt1"/>
                </a:highlight>
              </a:rPr>
              <a:t>It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the most important distribution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distribution is bell shaped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Also called as the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gaussian distribution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frequent observations are found in the middle of the distribution, and further decrease away towards the tails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558" name="Google Shape;5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825" y="1814339"/>
            <a:ext cx="3285889" cy="20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Normal distribution</a:t>
            </a:r>
            <a:endParaRPr/>
          </a:p>
        </p:txBody>
      </p:sp>
      <p:sp>
        <p:nvSpPr>
          <p:cNvPr id="564" name="Google Shape;564;p64"/>
          <p:cNvSpPr txBox="1"/>
          <p:nvPr>
            <p:ph idx="2" type="body"/>
          </p:nvPr>
        </p:nvSpPr>
        <p:spPr>
          <a:xfrm>
            <a:off x="422025" y="1571700"/>
            <a:ext cx="8397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chemeClr val="lt1"/>
                </a:highlight>
              </a:rPr>
              <a:t>It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given by the function: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565" name="Google Shape;565;p64"/>
          <p:cNvPicPr preferRelativeResize="0"/>
          <p:nvPr/>
        </p:nvPicPr>
        <p:blipFill rotWithShape="1">
          <a:blip r:embed="rId3">
            <a:alphaModFix/>
          </a:blip>
          <a:srcRect b="42492" l="10361" r="22311" t="17417"/>
          <a:stretch/>
        </p:blipFill>
        <p:spPr>
          <a:xfrm>
            <a:off x="2235650" y="2467225"/>
            <a:ext cx="4672699" cy="12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4"/>
          <p:cNvSpPr txBox="1"/>
          <p:nvPr>
            <p:ph idx="2" type="body"/>
          </p:nvPr>
        </p:nvSpPr>
        <p:spPr>
          <a:xfrm>
            <a:off x="422025" y="4063825"/>
            <a:ext cx="8397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222222"/>
                </a:solidFill>
                <a:highlight>
                  <a:schemeClr val="lt1"/>
                </a:highlight>
              </a:rPr>
              <a:t>It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said that X ~ N(𝛍, σ</a:t>
            </a:r>
            <a:r>
              <a:rPr baseline="30000" lang="en-GB">
                <a:solidFill>
                  <a:srgbClr val="222222"/>
                </a:solidFill>
                <a:highlight>
                  <a:schemeClr val="lt1"/>
                </a:highlight>
              </a:rPr>
              <a:t>2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), i.e the variable X follows normal distribution with parameter 𝛍 and σ</a:t>
            </a:r>
            <a:r>
              <a:rPr baseline="30000" lang="en-GB">
                <a:solidFill>
                  <a:srgbClr val="222222"/>
                </a:solidFill>
                <a:highlight>
                  <a:schemeClr val="lt1"/>
                </a:highlight>
              </a:rPr>
              <a:t>2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cxnSp>
        <p:nvCxnSpPr>
          <p:cNvPr id="567" name="Google Shape;567;p64"/>
          <p:cNvCxnSpPr/>
          <p:nvPr/>
        </p:nvCxnSpPr>
        <p:spPr>
          <a:xfrm flipH="1" rot="10800000">
            <a:off x="5838275" y="2168400"/>
            <a:ext cx="1120500" cy="498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25AAE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568" name="Google Shape;568;p64"/>
          <p:cNvSpPr txBox="1"/>
          <p:nvPr/>
        </p:nvSpPr>
        <p:spPr>
          <a:xfrm>
            <a:off x="6908350" y="1839625"/>
            <a:ext cx="1344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x and μ take value between -∞ to +∞ </a:t>
            </a:r>
            <a:endParaRPr b="0" i="0" sz="12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9" name="Google Shape;569;p64"/>
          <p:cNvSpPr txBox="1"/>
          <p:nvPr/>
        </p:nvSpPr>
        <p:spPr>
          <a:xfrm>
            <a:off x="7020400" y="3123800"/>
            <a:ext cx="11205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σ is strictly positive</a:t>
            </a:r>
            <a:endParaRPr b="0" i="0" sz="12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70" name="Google Shape;570;p64"/>
          <p:cNvCxnSpPr>
            <a:stCxn id="569" idx="1"/>
          </p:cNvCxnSpPr>
          <p:nvPr/>
        </p:nvCxnSpPr>
        <p:spPr>
          <a:xfrm rot="10800000">
            <a:off x="6555400" y="2958200"/>
            <a:ext cx="465000" cy="479400"/>
          </a:xfrm>
          <a:prstGeom prst="bentConnector2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1" name="Google Shape;571;p64"/>
          <p:cNvSpPr txBox="1"/>
          <p:nvPr/>
        </p:nvSpPr>
        <p:spPr>
          <a:xfrm>
            <a:off x="729425" y="2103900"/>
            <a:ext cx="11205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Value taken by the variable X</a:t>
            </a:r>
            <a:endParaRPr b="0" i="0" sz="12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72" name="Google Shape;572;p64"/>
          <p:cNvCxnSpPr>
            <a:stCxn id="571" idx="3"/>
          </p:cNvCxnSpPr>
          <p:nvPr/>
        </p:nvCxnSpPr>
        <p:spPr>
          <a:xfrm>
            <a:off x="1849925" y="2417700"/>
            <a:ext cx="671400" cy="2382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Characteristics of normal distribution</a:t>
            </a:r>
            <a:endParaRPr/>
          </a:p>
        </p:txBody>
      </p:sp>
      <p:sp>
        <p:nvSpPr>
          <p:cNvPr id="578" name="Google Shape;578;p65"/>
          <p:cNvSpPr txBox="1"/>
          <p:nvPr>
            <p:ph idx="2" type="body"/>
          </p:nvPr>
        </p:nvSpPr>
        <p:spPr>
          <a:xfrm>
            <a:off x="422025" y="1571700"/>
            <a:ext cx="83979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chemeClr val="dk1"/>
                </a:solidFill>
              </a:rPr>
              <a:t>The distribution is symmetric about the mean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chemeClr val="dk1"/>
                </a:solidFill>
              </a:rPr>
              <a:t>For a normal distribution mean = median = mode 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chemeClr val="dk1"/>
                </a:solidFill>
              </a:rPr>
              <a:t>The standard normal distribution has mean 0 and variance 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 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X ~ N(𝛍, σ</a:t>
            </a:r>
            <a:r>
              <a:rPr baseline="30000" lang="en-GB">
                <a:solidFill>
                  <a:srgbClr val="222222"/>
                </a:solidFill>
                <a:highlight>
                  <a:schemeClr val="lt1"/>
                </a:highlight>
              </a:rPr>
              <a:t>2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), Z = (x - 𝛍)/σ then Z ~ N(0, 1) that is the standard normal distribution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normal distribution spread</a:t>
            </a:r>
            <a:endParaRPr/>
          </a:p>
        </p:txBody>
      </p:sp>
      <p:pic>
        <p:nvPicPr>
          <p:cNvPr id="584" name="Google Shape;5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19" y="1571700"/>
            <a:ext cx="7701955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Normal distribution - example</a:t>
            </a:r>
            <a:endParaRPr/>
          </a:p>
        </p:txBody>
      </p:sp>
      <p:sp>
        <p:nvSpPr>
          <p:cNvPr id="590" name="Google Shape;590;p67"/>
          <p:cNvSpPr txBox="1"/>
          <p:nvPr>
            <p:ph idx="2" type="body"/>
          </p:nvPr>
        </p:nvSpPr>
        <p:spPr>
          <a:xfrm>
            <a:off x="422025" y="1571700"/>
            <a:ext cx="8354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Consider a manufacturer producing bolts. He records the diameter of bolts produced. </a:t>
            </a:r>
            <a:endParaRPr/>
          </a:p>
        </p:txBody>
      </p:sp>
      <p:sp>
        <p:nvSpPr>
          <p:cNvPr id="591" name="Google Shape;591;p67"/>
          <p:cNvSpPr txBox="1"/>
          <p:nvPr/>
        </p:nvSpPr>
        <p:spPr>
          <a:xfrm>
            <a:off x="5198350" y="2730325"/>
            <a:ext cx="36174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Most of the observations will be around the mean diameter. As we move away from the mean diameter the number of observations gradually reduce.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2" name="Google Shape;59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25" y="2176350"/>
            <a:ext cx="4154926" cy="28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98" name="Google Shape;598;p68"/>
          <p:cNvSpPr txBox="1"/>
          <p:nvPr>
            <p:ph idx="2" type="body"/>
          </p:nvPr>
        </p:nvSpPr>
        <p:spPr>
          <a:xfrm>
            <a:off x="422025" y="1571700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distribution of the data gives information on the shape and spread of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normal/gaussian distribution is bell shaped where </a:t>
            </a:r>
            <a:b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mean = median = mode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GB">
                <a:solidFill>
                  <a:schemeClr val="dk1"/>
                </a:solidFill>
              </a:rPr>
              <a:t>The standard normal distribution has mean 0 and variance 1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is Data?</a:t>
            </a:r>
            <a:endParaRPr/>
          </a:p>
        </p:txBody>
      </p:sp>
      <p:sp>
        <p:nvSpPr>
          <p:cNvPr id="127" name="Google Shape;127;p6"/>
          <p:cNvSpPr txBox="1"/>
          <p:nvPr>
            <p:ph idx="2" type="body"/>
          </p:nvPr>
        </p:nvSpPr>
        <p:spPr>
          <a:xfrm>
            <a:off x="422025" y="1571700"/>
            <a:ext cx="83979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Data is units of information in structured or unstructured format.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Examples: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Collection of relevant tweets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Records of yield in a farm over a period of time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Records of stock price every minute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Records of performance of a sports person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Measures of Dispersion</a:t>
            </a:r>
            <a:endParaRPr/>
          </a:p>
        </p:txBody>
      </p:sp>
      <p:sp>
        <p:nvSpPr>
          <p:cNvPr id="604" name="Google Shape;604;p69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Measures of Dispersion</a:t>
            </a:r>
            <a:endParaRPr/>
          </a:p>
        </p:txBody>
      </p:sp>
      <p:sp>
        <p:nvSpPr>
          <p:cNvPr id="610" name="Google Shape;610;p70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measure of dispersion refers to the variability within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Variability is the measure of how close or far the data lie from the central value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Reliability of a measure of central tendency is more if dispersion in the data is less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includes range, variance, standard deviation, coefficient of variation and interquartile range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Range</a:t>
            </a:r>
            <a:endParaRPr/>
          </a:p>
        </p:txBody>
      </p:sp>
      <p:sp>
        <p:nvSpPr>
          <p:cNvPr id="616" name="Google Shape;616;p71"/>
          <p:cNvSpPr txBox="1"/>
          <p:nvPr>
            <p:ph idx="2" type="body"/>
          </p:nvPr>
        </p:nvSpPr>
        <p:spPr>
          <a:xfrm>
            <a:off x="422025" y="1571700"/>
            <a:ext cx="8397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Range is the difference between the largest and the smallest observation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defined as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   		Range =  X</a:t>
            </a:r>
            <a:r>
              <a:rPr lang="en-GB" sz="1100">
                <a:solidFill>
                  <a:srgbClr val="222222"/>
                </a:solidFill>
                <a:highlight>
                  <a:schemeClr val="lt1"/>
                </a:highlight>
              </a:rPr>
              <a:t>n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- X</a:t>
            </a:r>
            <a:r>
              <a:rPr lang="en-GB" sz="1100">
                <a:solidFill>
                  <a:srgbClr val="222222"/>
                </a:solidFill>
                <a:highlight>
                  <a:schemeClr val="lt1"/>
                </a:highlight>
              </a:rPr>
              <a:t>1</a:t>
            </a:r>
            <a:endParaRPr sz="11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       where X</a:t>
            </a:r>
            <a:r>
              <a:rPr lang="en-GB" sz="1100">
                <a:solidFill>
                  <a:srgbClr val="222222"/>
                </a:solidFill>
                <a:highlight>
                  <a:schemeClr val="lt1"/>
                </a:highlight>
              </a:rPr>
              <a:t>n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the largest value and  X</a:t>
            </a:r>
            <a:r>
              <a:rPr lang="en-GB" sz="1100">
                <a:solidFill>
                  <a:srgbClr val="222222"/>
                </a:solidFill>
                <a:highlight>
                  <a:schemeClr val="lt1"/>
                </a:highlight>
              </a:rPr>
              <a:t>1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is the smallest value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Range</a:t>
            </a:r>
            <a:endParaRPr/>
          </a:p>
        </p:txBody>
      </p:sp>
      <p:sp>
        <p:nvSpPr>
          <p:cNvPr id="622" name="Google Shape;622;p72"/>
          <p:cNvSpPr txBox="1"/>
          <p:nvPr>
            <p:ph idx="2" type="body"/>
          </p:nvPr>
        </p:nvSpPr>
        <p:spPr>
          <a:xfrm>
            <a:off x="422025" y="1571700"/>
            <a:ext cx="83979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is a basic way to measure the variability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Demerits: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If either the smallest or the largest value turns out to be an outlier then the range value is unreliable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other in-between observations do not affect the range value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It does not give a clear picture of variability in the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range</a:t>
            </a:r>
            <a:endParaRPr/>
          </a:p>
        </p:txBody>
      </p:sp>
      <p:sp>
        <p:nvSpPr>
          <p:cNvPr id="628" name="Google Shape;628;p73"/>
          <p:cNvSpPr txBox="1"/>
          <p:nvPr>
            <p:ph idx="2" type="body"/>
          </p:nvPr>
        </p:nvSpPr>
        <p:spPr>
          <a:xfrm>
            <a:off x="422025" y="3890950"/>
            <a:ext cx="83979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highlight>
                  <a:schemeClr val="lt1"/>
                </a:highlight>
              </a:rPr>
              <a:t>Interpretation: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The range of both the variables is 100. However, it seen that the first series has observations towards the maximum and the second series has observations towards the minimum.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Thus, </a:t>
            </a:r>
            <a:r>
              <a:rPr lang="en-GB">
                <a:solidFill>
                  <a:srgbClr val="25AAE2"/>
                </a:solidFill>
                <a:highlight>
                  <a:schemeClr val="lt1"/>
                </a:highlight>
              </a:rPr>
              <a:t>range is not a good measure of dispersion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629" name="Google Shape;629;p73"/>
          <p:cNvSpPr/>
          <p:nvPr/>
        </p:nvSpPr>
        <p:spPr>
          <a:xfrm>
            <a:off x="6472750" y="2512775"/>
            <a:ext cx="2347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Use the formula for range</a:t>
            </a:r>
            <a:endParaRPr b="0" i="0" sz="14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30" name="Google Shape;63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25" y="1571689"/>
            <a:ext cx="4760818" cy="211973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31" name="Google Shape;631;p73"/>
          <p:cNvCxnSpPr>
            <a:stCxn id="629" idx="2"/>
          </p:cNvCxnSpPr>
          <p:nvPr/>
        </p:nvCxnSpPr>
        <p:spPr>
          <a:xfrm rot="5400000">
            <a:off x="6134350" y="1779275"/>
            <a:ext cx="399300" cy="2624700"/>
          </a:xfrm>
          <a:prstGeom prst="bentConnector2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2" name="Google Shape;632;p73"/>
          <p:cNvCxnSpPr>
            <a:stCxn id="629" idx="0"/>
          </p:cNvCxnSpPr>
          <p:nvPr/>
        </p:nvCxnSpPr>
        <p:spPr>
          <a:xfrm flipH="1" rot="5400000">
            <a:off x="6140950" y="1007375"/>
            <a:ext cx="368400" cy="2642400"/>
          </a:xfrm>
          <a:prstGeom prst="bentConnector2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Variance</a:t>
            </a:r>
            <a:endParaRPr/>
          </a:p>
        </p:txBody>
      </p:sp>
      <p:sp>
        <p:nvSpPr>
          <p:cNvPr id="638" name="Google Shape;638;p74"/>
          <p:cNvSpPr txBox="1"/>
          <p:nvPr>
            <p:ph idx="2" type="body"/>
          </p:nvPr>
        </p:nvSpPr>
        <p:spPr>
          <a:xfrm>
            <a:off x="422025" y="1571700"/>
            <a:ext cx="8397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Variance is the arithmetic mean of squares of deviations taken from the mean. It is given as</a:t>
            </a: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639" name="Google Shape;6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9650" y="2226826"/>
            <a:ext cx="3024709" cy="114045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4"/>
          <p:cNvSpPr txBox="1"/>
          <p:nvPr/>
        </p:nvSpPr>
        <p:spPr>
          <a:xfrm>
            <a:off x="422025" y="3595200"/>
            <a:ext cx="83979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variance looks at how spread out the observations are from the mean. The higher the variance more the data is spread out.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variance</a:t>
            </a:r>
            <a:endParaRPr/>
          </a:p>
        </p:txBody>
      </p:sp>
      <p:sp>
        <p:nvSpPr>
          <p:cNvPr id="646" name="Google Shape;646;p75"/>
          <p:cNvSpPr txBox="1"/>
          <p:nvPr/>
        </p:nvSpPr>
        <p:spPr>
          <a:xfrm>
            <a:off x="422025" y="3595200"/>
            <a:ext cx="8397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600" u="none" cap="none" strike="noStrike">
                <a:solidFill>
                  <a:srgbClr val="25AAE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More the data is spread out away from the mean, higher the variance.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7" name="Google Shape;64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825" y="1896804"/>
            <a:ext cx="6876348" cy="118321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"/>
          <p:cNvSpPr txBox="1"/>
          <p:nvPr>
            <p:ph idx="2" type="body"/>
          </p:nvPr>
        </p:nvSpPr>
        <p:spPr>
          <a:xfrm>
            <a:off x="422025" y="1571700"/>
            <a:ext cx="81720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unit of measurement of the variance is not the same as that of the original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Consider an industry producing screws. The diameter of each screw is noted in millimeters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variance in the diameter is measured in squared millimeters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Thus a usual practice is to take square root of the variance which would have the same unit as the original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value thus obtained is called the standard deviation of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" name="Google Shape;653;p76"/>
          <p:cNvSpPr txBox="1"/>
          <p:nvPr>
            <p:ph idx="1" type="subTitle"/>
          </p:nvPr>
        </p:nvSpPr>
        <p:spPr>
          <a:xfrm>
            <a:off x="422025" y="974925"/>
            <a:ext cx="534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unit of measurement of variance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Standard deviation</a:t>
            </a:r>
            <a:endParaRPr/>
          </a:p>
        </p:txBody>
      </p:sp>
      <p:sp>
        <p:nvSpPr>
          <p:cNvPr id="659" name="Google Shape;659;p77"/>
          <p:cNvSpPr txBox="1"/>
          <p:nvPr>
            <p:ph idx="2" type="body"/>
          </p:nvPr>
        </p:nvSpPr>
        <p:spPr>
          <a:xfrm>
            <a:off x="422025" y="1571700"/>
            <a:ext cx="8397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standard deviation of the variable is the square root of the variance.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660" name="Google Shape;66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100" y="2449769"/>
            <a:ext cx="3641790" cy="116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standard deviation</a:t>
            </a:r>
            <a:endParaRPr/>
          </a:p>
        </p:txBody>
      </p:sp>
      <p:sp>
        <p:nvSpPr>
          <p:cNvPr id="666" name="Google Shape;666;p78"/>
          <p:cNvSpPr txBox="1"/>
          <p:nvPr>
            <p:ph idx="2" type="body"/>
          </p:nvPr>
        </p:nvSpPr>
        <p:spPr>
          <a:xfrm>
            <a:off x="422025" y="3392800"/>
            <a:ext cx="83979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Interpretation: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The standard deviation looks at how spread out the observations are from the mean. The higher the standard deviation more the data is spread out.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667" name="Google Shape;6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000" y="1639379"/>
            <a:ext cx="2898012" cy="11317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Classification of Data</a:t>
            </a:r>
            <a:endParaRPr/>
          </a:p>
        </p:txBody>
      </p:sp>
      <p:sp>
        <p:nvSpPr>
          <p:cNvPr id="133" name="Google Shape;133;p7"/>
          <p:cNvSpPr txBox="1"/>
          <p:nvPr>
            <p:ph idx="2" type="body"/>
          </p:nvPr>
        </p:nvSpPr>
        <p:spPr>
          <a:xfrm>
            <a:off x="422025" y="1571700"/>
            <a:ext cx="83979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In general, there are four types of data. They are: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514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Time Series Data</a:t>
            </a:r>
            <a:endParaRPr>
              <a:solidFill>
                <a:srgbClr val="222222"/>
              </a:solidFill>
            </a:endParaRPr>
          </a:p>
          <a:p>
            <a:pPr indent="-330200" lvl="0" marL="8001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Cross sectional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8001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Pooled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17500" lvl="0" marL="8001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Panel Data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500"/>
              </a:spcBef>
              <a:spcAft>
                <a:spcPts val="1000"/>
              </a:spcAft>
              <a:buSzPts val="1600"/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Coefficient of variation</a:t>
            </a:r>
            <a:endParaRPr/>
          </a:p>
        </p:txBody>
      </p:sp>
      <p:sp>
        <p:nvSpPr>
          <p:cNvPr id="673" name="Google Shape;673;p79"/>
          <p:cNvSpPr txBox="1"/>
          <p:nvPr/>
        </p:nvSpPr>
        <p:spPr>
          <a:xfrm>
            <a:off x="422025" y="1571700"/>
            <a:ext cx="8397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coefficient of variation is a statistical measure of dispersion of data points around the mean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74" name="Google Shape;67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750" y="2436144"/>
            <a:ext cx="6469341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9"/>
          <p:cNvSpPr txBox="1"/>
          <p:nvPr/>
        </p:nvSpPr>
        <p:spPr>
          <a:xfrm>
            <a:off x="439500" y="3242450"/>
            <a:ext cx="83805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It is always expressed in percentage and is unit free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Generally, used to compare dispersion of two or more groups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According to Karl Pearson, C.V. is the percentage variation in the mean and S.D. is the total variation in mean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coefficient of variation</a:t>
            </a:r>
            <a:endParaRPr/>
          </a:p>
        </p:txBody>
      </p:sp>
      <p:pic>
        <p:nvPicPr>
          <p:cNvPr id="681" name="Google Shape;68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338" y="1571700"/>
            <a:ext cx="4421325" cy="15468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2" name="Google Shape;682;p80"/>
          <p:cNvSpPr txBox="1"/>
          <p:nvPr/>
        </p:nvSpPr>
        <p:spPr>
          <a:xfrm>
            <a:off x="422025" y="3385900"/>
            <a:ext cx="83979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variation() from the scipy library computes the coefficient of variation. 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Note: 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name of the function can be quite misleading; do not confuse with ‘variance’.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coefficient of variation</a:t>
            </a:r>
            <a:endParaRPr/>
          </a:p>
        </p:txBody>
      </p:sp>
      <p:sp>
        <p:nvSpPr>
          <p:cNvPr id="688" name="Google Shape;688;p81"/>
          <p:cNvSpPr txBox="1"/>
          <p:nvPr/>
        </p:nvSpPr>
        <p:spPr>
          <a:xfrm>
            <a:off x="422025" y="1343100"/>
            <a:ext cx="83979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Consider two financial portfolios, A and B. Obtain the the better portfolio in which an investor should invest.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689" name="Google Shape;689;p81"/>
          <p:cNvGraphicFramePr/>
          <p:nvPr/>
        </p:nvGraphicFramePr>
        <p:xfrm>
          <a:off x="942175" y="2679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2419875"/>
                <a:gridCol w="2419875"/>
                <a:gridCol w="2419875"/>
              </a:tblGrid>
              <a:tr h="3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Portfolio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Expected Return (%)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Volatility (%)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the coefficient of variation</a:t>
            </a:r>
            <a:endParaRPr/>
          </a:p>
        </p:txBody>
      </p:sp>
      <p:sp>
        <p:nvSpPr>
          <p:cNvPr id="695" name="Google Shape;695;p82"/>
          <p:cNvSpPr txBox="1"/>
          <p:nvPr/>
        </p:nvSpPr>
        <p:spPr>
          <a:xfrm>
            <a:off x="422025" y="4052400"/>
            <a:ext cx="83979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The coefficient of variation for portfolio A is lower than that of portfolio B. So, the investor should invest in portfolio A because it is comparatively more consistent in its returns.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6" name="Google Shape;696;p82"/>
          <p:cNvSpPr txBox="1"/>
          <p:nvPr/>
        </p:nvSpPr>
        <p:spPr>
          <a:xfrm>
            <a:off x="422025" y="1582875"/>
            <a:ext cx="8476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Obtain the coefficient of variation for the two portfolios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7" name="Google Shape;6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00" y="2163427"/>
            <a:ext cx="2743361" cy="165649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8" name="Google Shape;69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1220" y="2087227"/>
            <a:ext cx="2814691" cy="165649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3"/>
          <p:cNvSpPr txBox="1"/>
          <p:nvPr/>
        </p:nvSpPr>
        <p:spPr>
          <a:xfrm>
            <a:off x="422025" y="1571700"/>
            <a:ext cx="83979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We have seen quartiles are kind of partition values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With the help of the quartiles we understand the spread of the data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Quartiles when plotted with box plot help in identifying the outliers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4" name="Google Shape;704;p8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Quartiles</a:t>
            </a:r>
            <a:endParaRPr/>
          </a:p>
        </p:txBody>
      </p:sp>
      <p:pic>
        <p:nvPicPr>
          <p:cNvPr id="705" name="Google Shape;70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632" y="3464401"/>
            <a:ext cx="5414733" cy="144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 txBox="1"/>
          <p:nvPr/>
        </p:nvSpPr>
        <p:spPr>
          <a:xfrm>
            <a:off x="422025" y="1571700"/>
            <a:ext cx="4519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A box plot is a way of displaying the distribution of data based on a five number summary (minimum, first quartile (Q1), median, third quartile (Q3), and maximum)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The whiskers give an idea of the spread of the data</a:t>
            </a:r>
            <a:endParaRPr b="0" i="0" sz="1600" u="none" cap="none" strike="noStrike">
              <a:solidFill>
                <a:schemeClr val="dk1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The dots outside of the whiskers are the outliers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1" name="Google Shape;711;p8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Understanding box plot</a:t>
            </a:r>
            <a:endParaRPr/>
          </a:p>
        </p:txBody>
      </p:sp>
      <p:pic>
        <p:nvPicPr>
          <p:cNvPr id="712" name="Google Shape;71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300" y="2186289"/>
            <a:ext cx="3811540" cy="190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5"/>
          <p:cNvSpPr txBox="1"/>
          <p:nvPr/>
        </p:nvSpPr>
        <p:spPr>
          <a:xfrm>
            <a:off x="422025" y="1571700"/>
            <a:ext cx="83979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The interquartile range is defined as the difference between the third and the the first quartile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It gives the range in which the middle 50% of the data lies</a:t>
            </a:r>
            <a:endParaRPr b="0" i="0" sz="1600" u="none" cap="none" strike="noStrike">
              <a:solidFill>
                <a:srgbClr val="222222"/>
              </a:solidFill>
              <a:highlight>
                <a:schemeClr val="lt1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Avenir"/>
                <a:ea typeface="Avenir"/>
                <a:cs typeface="Avenir"/>
                <a:sym typeface="Avenir"/>
              </a:rPr>
              <a:t>The value of IQR is used to remove outliers in the data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8" name="Google Shape;718;p8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Interquartile range</a:t>
            </a:r>
            <a:endParaRPr/>
          </a:p>
        </p:txBody>
      </p:sp>
      <p:pic>
        <p:nvPicPr>
          <p:cNvPr id="719" name="Google Shape;7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448" y="3925521"/>
            <a:ext cx="1901112" cy="10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Obtain interquartile range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4321175" y="2540913"/>
            <a:ext cx="44988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Interpretation: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The interquartile range of the prices is 53.5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26" name="Google Shape;72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25" y="1571709"/>
            <a:ext cx="3362696" cy="301332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Z-score</a:t>
            </a:r>
            <a:endParaRPr/>
          </a:p>
        </p:txBody>
      </p:sp>
      <p:sp>
        <p:nvSpPr>
          <p:cNvPr id="732" name="Google Shape;732;p87"/>
          <p:cNvSpPr txBox="1"/>
          <p:nvPr/>
        </p:nvSpPr>
        <p:spPr>
          <a:xfrm>
            <a:off x="422025" y="1571700"/>
            <a:ext cx="83979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Every value in the dataset has the z-score 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To find the z-score of a value, subtract the mean from it and divide it by the standard deviation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z-scores are extensively used in statistics especially in hypothesis testing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It is also used to</a:t>
            </a:r>
            <a:r>
              <a:rPr b="0" i="0" lang="en-GB" sz="1600" u="none" cap="none" strike="noStrike">
                <a:solidFill>
                  <a:srgbClr val="25AAE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normalize</a:t>
            </a: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the data, ie is it scales the data to get the mean of the scaled data as 0 and variance as 1 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3" name="Google Shape;73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699" y="3761560"/>
            <a:ext cx="2454189" cy="104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Z-score</a:t>
            </a:r>
            <a:endParaRPr/>
          </a:p>
        </p:txBody>
      </p:sp>
      <p:sp>
        <p:nvSpPr>
          <p:cNvPr id="739" name="Google Shape;739;p88"/>
          <p:cNvSpPr txBox="1"/>
          <p:nvPr/>
        </p:nvSpPr>
        <p:spPr>
          <a:xfrm>
            <a:off x="422025" y="1571700"/>
            <a:ext cx="8397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The z-score tells how much is the value away from the mean</a:t>
            </a:r>
            <a:endParaRPr b="0" i="0" sz="1600" u="none" cap="none" strike="noStrike">
              <a:solidFill>
                <a:srgbClr val="222222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40" name="Google Shape;740;p88"/>
          <p:cNvGraphicFramePr/>
          <p:nvPr/>
        </p:nvGraphicFramePr>
        <p:xfrm>
          <a:off x="1090000" y="2317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1413675"/>
                <a:gridCol w="5550325"/>
              </a:tblGrid>
              <a:tr h="45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Z-score Value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What it means?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5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corresponding value is same as the mean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5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&lt; 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corresponding value is less than the mean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5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&gt; 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corresponding value is greater than the mean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5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&lt; -3 or &gt; 3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corresponding value is potential outlier</a:t>
                      </a:r>
                      <a:endParaRPr sz="1600" u="none" cap="none" strike="noStrike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Time series data</a:t>
            </a:r>
            <a:endParaRPr/>
          </a:p>
        </p:txBody>
      </p:sp>
      <p:sp>
        <p:nvSpPr>
          <p:cNvPr id="139" name="Google Shape;139;p8"/>
          <p:cNvSpPr txBox="1"/>
          <p:nvPr>
            <p:ph idx="2" type="body"/>
          </p:nvPr>
        </p:nvSpPr>
        <p:spPr>
          <a:xfrm>
            <a:off x="422025" y="1038300"/>
            <a:ext cx="8397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Time series data is the set of observations on a variable at different time points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222222"/>
              </a:buClr>
              <a:buSzPts val="1600"/>
              <a:buChar char="●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The data may be collected daily, weekly, monthly, or annually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6233775" y="3334666"/>
            <a:ext cx="1076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25AAE2"/>
                </a:solidFill>
                <a:latin typeface="Avenir"/>
                <a:ea typeface="Avenir"/>
                <a:cs typeface="Avenir"/>
                <a:sym typeface="Avenir"/>
              </a:rPr>
              <a:t>Sample data of daily stock price of a company</a:t>
            </a:r>
            <a:endParaRPr b="0" i="0" sz="1100" u="none" cap="none" strike="noStrike">
              <a:solidFill>
                <a:srgbClr val="25AA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622" y="2471929"/>
            <a:ext cx="3249481" cy="2415843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2" name="Google Shape;142;p8"/>
          <p:cNvCxnSpPr/>
          <p:nvPr/>
        </p:nvCxnSpPr>
        <p:spPr>
          <a:xfrm rot="10800000">
            <a:off x="5309175" y="3794799"/>
            <a:ext cx="924600" cy="12900"/>
          </a:xfrm>
          <a:prstGeom prst="straightConnector1">
            <a:avLst/>
          </a:prstGeom>
          <a:noFill/>
          <a:ln cap="flat" cmpd="sng" w="9525">
            <a:solidFill>
              <a:srgbClr val="25AAE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9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746" name="Google Shape;746;p89"/>
          <p:cNvSpPr txBox="1"/>
          <p:nvPr>
            <p:ph idx="2" type="body"/>
          </p:nvPr>
        </p:nvSpPr>
        <p:spPr>
          <a:xfrm>
            <a:off x="422025" y="1571700"/>
            <a:ext cx="80433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Range is not a reliable measure as it do not consider the in-between observations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variables with a near-zero standard deviation have less significance in the analysis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Coefficient of variation (CV) is the unitless quantity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Box-plot is used to visualize five-number summary (minimum, Q1, Q2, Q3, and maximum)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600"/>
              <a:buChar char="●"/>
            </a:pPr>
            <a:r>
              <a:rPr lang="en-GB"/>
              <a:t>IQR can be used to detect and remove the outliers in the data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Skewness</a:t>
            </a:r>
            <a:endParaRPr/>
          </a:p>
        </p:txBody>
      </p:sp>
      <p:sp>
        <p:nvSpPr>
          <p:cNvPr id="752" name="Google Shape;752;p90"/>
          <p:cNvSpPr txBox="1"/>
          <p:nvPr/>
        </p:nvSpPr>
        <p:spPr>
          <a:xfrm>
            <a:off x="1358375" y="3861450"/>
            <a:ext cx="2869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1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Skewness</a:t>
            </a:r>
            <a:endParaRPr/>
          </a:p>
        </p:txBody>
      </p:sp>
      <p:sp>
        <p:nvSpPr>
          <p:cNvPr id="758" name="Google Shape;758;p91"/>
          <p:cNvSpPr txBox="1"/>
          <p:nvPr/>
        </p:nvSpPr>
        <p:spPr>
          <a:xfrm>
            <a:off x="422025" y="1571700"/>
            <a:ext cx="83547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Skewness is a lack of symmetry or departure from symmetry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If the distribution of the data is elongated on either side then the data is said to be skewed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If the distribution of the data is elongated on the left side then the data is said to be left skewed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If the distribution of the data is elongated on the right side then the data is said to be right skewed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2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Skewness</a:t>
            </a:r>
            <a:endParaRPr/>
          </a:p>
        </p:txBody>
      </p:sp>
      <p:sp>
        <p:nvSpPr>
          <p:cNvPr id="764" name="Google Shape;764;p92"/>
          <p:cNvSpPr txBox="1"/>
          <p:nvPr/>
        </p:nvSpPr>
        <p:spPr>
          <a:xfrm>
            <a:off x="422025" y="1571700"/>
            <a:ext cx="839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graph of skewed distribution</a:t>
            </a:r>
            <a:endParaRPr b="0" i="0" sz="18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5" name="Google Shape;76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748" y="2144400"/>
            <a:ext cx="6624525" cy="2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2"/>
          <p:cNvSpPr txBox="1"/>
          <p:nvPr/>
        </p:nvSpPr>
        <p:spPr>
          <a:xfrm>
            <a:off x="1259750" y="4424950"/>
            <a:ext cx="2231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 &lt; median &lt; mode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7" name="Google Shape;767;p92"/>
          <p:cNvSpPr txBox="1"/>
          <p:nvPr/>
        </p:nvSpPr>
        <p:spPr>
          <a:xfrm>
            <a:off x="3624150" y="4424950"/>
            <a:ext cx="2231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 = median = mode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8" name="Google Shape;768;p92"/>
          <p:cNvSpPr txBox="1"/>
          <p:nvPr/>
        </p:nvSpPr>
        <p:spPr>
          <a:xfrm>
            <a:off x="6050725" y="4424950"/>
            <a:ext cx="2231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 &gt; median &gt; mode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3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sp>
        <p:nvSpPr>
          <p:cNvPr id="774" name="Google Shape;774;p93"/>
          <p:cNvSpPr txBox="1"/>
          <p:nvPr/>
        </p:nvSpPr>
        <p:spPr>
          <a:xfrm>
            <a:off x="422025" y="1571700"/>
            <a:ext cx="8397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Bowley’s Coefficient of Skewness is defined as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5" name="Google Shape;77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6349" y="2024100"/>
            <a:ext cx="5397274" cy="9950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6" name="Google Shape;776;p93"/>
          <p:cNvGraphicFramePr/>
          <p:nvPr/>
        </p:nvGraphicFramePr>
        <p:xfrm>
          <a:off x="1400975" y="30865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2133900"/>
                <a:gridCol w="4742125"/>
              </a:tblGrid>
              <a:tr h="44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Value of skewness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Interpretation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4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&lt; 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negatively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=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not skewed (symmetric distribution)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b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&gt;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positively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4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sp>
        <p:nvSpPr>
          <p:cNvPr id="782" name="Google Shape;782;p94"/>
          <p:cNvSpPr txBox="1"/>
          <p:nvPr/>
        </p:nvSpPr>
        <p:spPr>
          <a:xfrm>
            <a:off x="422025" y="1571700"/>
            <a:ext cx="8397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Bowley’s coefficient of skewness: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83" name="Google Shape;783;p94"/>
          <p:cNvPicPr preferRelativeResize="0"/>
          <p:nvPr/>
        </p:nvPicPr>
        <p:blipFill rotWithShape="1">
          <a:blip r:embed="rId3">
            <a:alphaModFix/>
          </a:blip>
          <a:srcRect b="0" l="0" r="62733" t="0"/>
          <a:stretch/>
        </p:blipFill>
        <p:spPr>
          <a:xfrm>
            <a:off x="2743200" y="2060125"/>
            <a:ext cx="2836225" cy="2120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4" name="Google Shape;784;p94"/>
          <p:cNvSpPr txBox="1"/>
          <p:nvPr/>
        </p:nvSpPr>
        <p:spPr>
          <a:xfrm>
            <a:off x="422025" y="4296325"/>
            <a:ext cx="8397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coefficient is positive but near zero. Thus, the variable ‘prices’ is said to be near symmetric.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5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sp>
        <p:nvSpPr>
          <p:cNvPr id="790" name="Google Shape;790;p95"/>
          <p:cNvSpPr txBox="1"/>
          <p:nvPr/>
        </p:nvSpPr>
        <p:spPr>
          <a:xfrm>
            <a:off x="422025" y="1571700"/>
            <a:ext cx="8397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Karl Pearson’s Coefficient of Skewness is defined as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91" name="Google Shape;791;p95"/>
          <p:cNvGraphicFramePr/>
          <p:nvPr/>
        </p:nvGraphicFramePr>
        <p:xfrm>
          <a:off x="1212613" y="3068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1724300"/>
                <a:gridCol w="4971825"/>
              </a:tblGrid>
              <a:tr h="52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Value of skewness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Interpretation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k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&lt; 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negatively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k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=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not skewed (symmetric distribution)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k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&gt;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positively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975" y="2047000"/>
            <a:ext cx="5414651" cy="75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sp>
        <p:nvSpPr>
          <p:cNvPr id="798" name="Google Shape;798;p96"/>
          <p:cNvSpPr txBox="1"/>
          <p:nvPr/>
        </p:nvSpPr>
        <p:spPr>
          <a:xfrm>
            <a:off x="422025" y="1571700"/>
            <a:ext cx="8397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Karl Pearson’s coefficient of skewness: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9" name="Google Shape;799;p96"/>
          <p:cNvPicPr preferRelativeResize="0"/>
          <p:nvPr/>
        </p:nvPicPr>
        <p:blipFill rotWithShape="1">
          <a:blip r:embed="rId3">
            <a:alphaModFix/>
          </a:blip>
          <a:srcRect b="0" l="0" r="58776" t="0"/>
          <a:stretch/>
        </p:blipFill>
        <p:spPr>
          <a:xfrm>
            <a:off x="2954650" y="2163888"/>
            <a:ext cx="3100459" cy="2060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0" name="Google Shape;800;p96"/>
          <p:cNvSpPr txBox="1"/>
          <p:nvPr/>
        </p:nvSpPr>
        <p:spPr>
          <a:xfrm>
            <a:off x="422025" y="4296325"/>
            <a:ext cx="8397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Interpretation: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coefficient is positive but near zero. Thus, the variable ‘prices’ is said to be near symmetric.</a:t>
            </a:r>
            <a:endParaRPr b="0" i="0" sz="16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7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sp>
        <p:nvSpPr>
          <p:cNvPr id="806" name="Google Shape;806;p97"/>
          <p:cNvSpPr txBox="1"/>
          <p:nvPr/>
        </p:nvSpPr>
        <p:spPr>
          <a:xfrm>
            <a:off x="422025" y="1571700"/>
            <a:ext cx="8397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The adjusted Fisher-Pearson Coefficient of Skewness is defined as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G_{1} = \sqrt{\frac{N(N-1)}{N-2}} \frac{m_{3}}{m_{2}^{3/2}}" id="807" name="Google Shape;807;p97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250" y="2087525"/>
            <a:ext cx="206377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7"/>
          <p:cNvSpPr txBox="1"/>
          <p:nvPr/>
        </p:nvSpPr>
        <p:spPr>
          <a:xfrm>
            <a:off x="422025" y="2790900"/>
            <a:ext cx="8397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Where, m</a:t>
            </a:r>
            <a:r>
              <a:rPr b="0" baseline="-2500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2 </a:t>
            </a: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and m</a:t>
            </a:r>
            <a:r>
              <a:rPr b="0" baseline="-2500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 are the 2</a:t>
            </a:r>
            <a:r>
              <a:rPr b="0" baseline="3000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nd</a:t>
            </a: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 and 3</a:t>
            </a:r>
            <a:r>
              <a:rPr b="0" baseline="3000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rd</a:t>
            </a: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 central moments respectively. 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m_{2} = \frac{1}{N} \sum_{n = 1}^{N} (x_{n} - \bar{x})^{2}" id="809" name="Google Shape;809;p97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3438525"/>
            <a:ext cx="239998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{3} = \frac{1}{N} \sum_{n = 1}^{N} (x_{n} - \bar{x})^{3}" id="810" name="Google Shape;810;p97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9200" y="3438525"/>
            <a:ext cx="2400002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7"/>
          <p:cNvSpPr txBox="1"/>
          <p:nvPr/>
        </p:nvSpPr>
        <p:spPr>
          <a:xfrm>
            <a:off x="3048438" y="3402525"/>
            <a:ext cx="596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and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2" name="Google Shape;812;p97"/>
          <p:cNvSpPr txBox="1"/>
          <p:nvPr/>
        </p:nvSpPr>
        <p:spPr>
          <a:xfrm>
            <a:off x="422025" y="4162500"/>
            <a:ext cx="8397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venir"/>
              <a:buChar char="●"/>
            </a:pPr>
            <a:r>
              <a:rPr b="0" i="0" lang="en-GB" sz="1600" u="none" cap="none" strike="noStrik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This coefficient of skewness is based on the central moments of the distribution</a:t>
            </a:r>
            <a:endParaRPr b="0" i="0" sz="1600" u="none" cap="none" strike="noStrike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8"/>
          <p:cNvSpPr txBox="1"/>
          <p:nvPr>
            <p:ph type="title"/>
          </p:nvPr>
        </p:nvSpPr>
        <p:spPr>
          <a:xfrm>
            <a:off x="422025" y="4450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Calculate the skewness</a:t>
            </a:r>
            <a:endParaRPr/>
          </a:p>
        </p:txBody>
      </p:sp>
      <p:graphicFrame>
        <p:nvGraphicFramePr>
          <p:cNvPr id="818" name="Google Shape;818;p98"/>
          <p:cNvGraphicFramePr/>
          <p:nvPr/>
        </p:nvGraphicFramePr>
        <p:xfrm>
          <a:off x="1212613" y="20013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{032533DC-04CC-43C9-9E37-6F0D9E51393C}</a:tableStyleId>
              </a:tblPr>
              <a:tblGrid>
                <a:gridCol w="1724300"/>
                <a:gridCol w="4971825"/>
              </a:tblGrid>
              <a:tr h="52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Value of skewness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Interpretation</a:t>
                      </a:r>
                      <a:endParaRPr b="1"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G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&lt; 0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negatively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G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=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not skewed (symmetric distribution)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G</a:t>
                      </a:r>
                      <a:r>
                        <a:rPr baseline="-25000"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&gt; 0</a:t>
                      </a:r>
                      <a:endParaRPr sz="1400" u="none" cap="none" strike="noStrike">
                        <a:solidFill>
                          <a:srgbClr val="22222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22222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The distribution is positively skewed</a:t>
                      </a:r>
                      <a:endParaRPr sz="14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st Lo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